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82" r:id="rId3"/>
    <p:sldId id="256" r:id="rId4"/>
    <p:sldId id="257" r:id="rId5"/>
    <p:sldId id="258" r:id="rId6"/>
    <p:sldId id="259" r:id="rId7"/>
    <p:sldId id="263" r:id="rId8"/>
    <p:sldId id="283" r:id="rId9"/>
    <p:sldId id="260" r:id="rId10"/>
    <p:sldId id="261" r:id="rId11"/>
    <p:sldId id="262" r:id="rId12"/>
    <p:sldId id="265" r:id="rId13"/>
    <p:sldId id="266" r:id="rId14"/>
    <p:sldId id="284" r:id="rId15"/>
    <p:sldId id="267" r:id="rId16"/>
    <p:sldId id="268" r:id="rId17"/>
    <p:sldId id="269" r:id="rId18"/>
    <p:sldId id="270" r:id="rId19"/>
    <p:sldId id="271" r:id="rId20"/>
    <p:sldId id="285" r:id="rId21"/>
    <p:sldId id="272" r:id="rId22"/>
    <p:sldId id="274" r:id="rId23"/>
    <p:sldId id="275" r:id="rId24"/>
    <p:sldId id="276" r:id="rId25"/>
    <p:sldId id="277" r:id="rId26"/>
    <p:sldId id="278" r:id="rId27"/>
    <p:sldId id="279" r:id="rId28"/>
    <p:sldId id="280" r:id="rId29"/>
    <p:sldId id="273" r:id="rId30"/>
    <p:sldId id="28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21" autoAdjust="0"/>
    <p:restoredTop sz="88187" autoAdjust="0"/>
  </p:normalViewPr>
  <p:slideViewPr>
    <p:cSldViewPr snapToGrid="0">
      <p:cViewPr varScale="1">
        <p:scale>
          <a:sx n="101" d="100"/>
          <a:sy n="101" d="100"/>
        </p:scale>
        <p:origin x="82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4.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35BFD-9F52-47EF-A8EA-DB6D089993E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3C7DCE-176C-4FC0-B56D-F04E36D7AE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1ECB9D2-70D6-42A5-A19A-32C38DFCA338}"/>
              </a:ext>
            </a:extLst>
          </p:cNvPr>
          <p:cNvSpPr>
            <a:spLocks noGrp="1"/>
          </p:cNvSpPr>
          <p:nvPr>
            <p:ph type="dt" sz="half" idx="10"/>
          </p:nvPr>
        </p:nvSpPr>
        <p:spPr/>
        <p:txBody>
          <a:bodyPr/>
          <a:lstStyle/>
          <a:p>
            <a:fld id="{C80AA727-F052-43C7-8515-4CF23FBE373B}" type="datetimeFigureOut">
              <a:rPr lang="en-US" smtClean="0"/>
              <a:t>3/27/2020</a:t>
            </a:fld>
            <a:endParaRPr lang="en-US"/>
          </a:p>
        </p:txBody>
      </p:sp>
      <p:sp>
        <p:nvSpPr>
          <p:cNvPr id="5" name="Footer Placeholder 4">
            <a:extLst>
              <a:ext uri="{FF2B5EF4-FFF2-40B4-BE49-F238E27FC236}">
                <a16:creationId xmlns:a16="http://schemas.microsoft.com/office/drawing/2014/main" id="{B6692526-93BA-4BEB-BF1E-066D90A524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0A9B84-8747-4461-9D26-2D0030A50181}"/>
              </a:ext>
            </a:extLst>
          </p:cNvPr>
          <p:cNvSpPr>
            <a:spLocks noGrp="1"/>
          </p:cNvSpPr>
          <p:nvPr>
            <p:ph type="sldNum" sz="quarter" idx="12"/>
          </p:nvPr>
        </p:nvSpPr>
        <p:spPr/>
        <p:txBody>
          <a:bodyPr/>
          <a:lstStyle/>
          <a:p>
            <a:fld id="{94592EC3-DF35-4751-ADDD-3D6CFBC22875}" type="slidenum">
              <a:rPr lang="en-US" smtClean="0"/>
              <a:t>‹#›</a:t>
            </a:fld>
            <a:endParaRPr lang="en-US"/>
          </a:p>
        </p:txBody>
      </p:sp>
    </p:spTree>
    <p:extLst>
      <p:ext uri="{BB962C8B-B14F-4D97-AF65-F5344CB8AC3E}">
        <p14:creationId xmlns:p14="http://schemas.microsoft.com/office/powerpoint/2010/main" val="24671861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2857D-D513-409E-B944-F001173FFF1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10CEDF-1718-458B-A6D1-97FBB85375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7194DC-0ED9-401D-BA22-005B811606D3}"/>
              </a:ext>
            </a:extLst>
          </p:cNvPr>
          <p:cNvSpPr>
            <a:spLocks noGrp="1"/>
          </p:cNvSpPr>
          <p:nvPr>
            <p:ph type="dt" sz="half" idx="10"/>
          </p:nvPr>
        </p:nvSpPr>
        <p:spPr/>
        <p:txBody>
          <a:bodyPr/>
          <a:lstStyle/>
          <a:p>
            <a:fld id="{C80AA727-F052-43C7-8515-4CF23FBE373B}" type="datetimeFigureOut">
              <a:rPr lang="en-US" smtClean="0"/>
              <a:t>3/27/2020</a:t>
            </a:fld>
            <a:endParaRPr lang="en-US"/>
          </a:p>
        </p:txBody>
      </p:sp>
      <p:sp>
        <p:nvSpPr>
          <p:cNvPr id="5" name="Footer Placeholder 4">
            <a:extLst>
              <a:ext uri="{FF2B5EF4-FFF2-40B4-BE49-F238E27FC236}">
                <a16:creationId xmlns:a16="http://schemas.microsoft.com/office/drawing/2014/main" id="{35E57323-43B6-4B83-B676-76FA9CE484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5BA766-0788-47FC-B442-A63A13FD3B4F}"/>
              </a:ext>
            </a:extLst>
          </p:cNvPr>
          <p:cNvSpPr>
            <a:spLocks noGrp="1"/>
          </p:cNvSpPr>
          <p:nvPr>
            <p:ph type="sldNum" sz="quarter" idx="12"/>
          </p:nvPr>
        </p:nvSpPr>
        <p:spPr/>
        <p:txBody>
          <a:bodyPr/>
          <a:lstStyle/>
          <a:p>
            <a:fld id="{94592EC3-DF35-4751-ADDD-3D6CFBC22875}" type="slidenum">
              <a:rPr lang="en-US" smtClean="0"/>
              <a:t>‹#›</a:t>
            </a:fld>
            <a:endParaRPr lang="en-US"/>
          </a:p>
        </p:txBody>
      </p:sp>
    </p:spTree>
    <p:extLst>
      <p:ext uri="{BB962C8B-B14F-4D97-AF65-F5344CB8AC3E}">
        <p14:creationId xmlns:p14="http://schemas.microsoft.com/office/powerpoint/2010/main" val="6890066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BD7C72-9E5F-439C-9CD4-F66F72C84D3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F3298F2-CB03-467B-B314-8207CB174F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047186-A8C5-4B6C-BBC1-876A9034988D}"/>
              </a:ext>
            </a:extLst>
          </p:cNvPr>
          <p:cNvSpPr>
            <a:spLocks noGrp="1"/>
          </p:cNvSpPr>
          <p:nvPr>
            <p:ph type="dt" sz="half" idx="10"/>
          </p:nvPr>
        </p:nvSpPr>
        <p:spPr/>
        <p:txBody>
          <a:bodyPr/>
          <a:lstStyle/>
          <a:p>
            <a:fld id="{C80AA727-F052-43C7-8515-4CF23FBE373B}" type="datetimeFigureOut">
              <a:rPr lang="en-US" smtClean="0"/>
              <a:t>3/27/2020</a:t>
            </a:fld>
            <a:endParaRPr lang="en-US"/>
          </a:p>
        </p:txBody>
      </p:sp>
      <p:sp>
        <p:nvSpPr>
          <p:cNvPr id="5" name="Footer Placeholder 4">
            <a:extLst>
              <a:ext uri="{FF2B5EF4-FFF2-40B4-BE49-F238E27FC236}">
                <a16:creationId xmlns:a16="http://schemas.microsoft.com/office/drawing/2014/main" id="{0547435C-AEA6-4986-98B3-A01EE53082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47C16B-9ECA-4666-917A-54686ED42A67}"/>
              </a:ext>
            </a:extLst>
          </p:cNvPr>
          <p:cNvSpPr>
            <a:spLocks noGrp="1"/>
          </p:cNvSpPr>
          <p:nvPr>
            <p:ph type="sldNum" sz="quarter" idx="12"/>
          </p:nvPr>
        </p:nvSpPr>
        <p:spPr/>
        <p:txBody>
          <a:bodyPr/>
          <a:lstStyle/>
          <a:p>
            <a:fld id="{94592EC3-DF35-4751-ADDD-3D6CFBC22875}" type="slidenum">
              <a:rPr lang="en-US" smtClean="0"/>
              <a:t>‹#›</a:t>
            </a:fld>
            <a:endParaRPr lang="en-US"/>
          </a:p>
        </p:txBody>
      </p:sp>
    </p:spTree>
    <p:extLst>
      <p:ext uri="{BB962C8B-B14F-4D97-AF65-F5344CB8AC3E}">
        <p14:creationId xmlns:p14="http://schemas.microsoft.com/office/powerpoint/2010/main" val="14032684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F0354-242C-476D-8EBB-BA19ECD18A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70ECA8-A484-4BBD-BBE4-F787F10CD3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F00A32-B8FD-4D31-A669-8E3409700A27}"/>
              </a:ext>
            </a:extLst>
          </p:cNvPr>
          <p:cNvSpPr>
            <a:spLocks noGrp="1"/>
          </p:cNvSpPr>
          <p:nvPr>
            <p:ph type="dt" sz="half" idx="10"/>
          </p:nvPr>
        </p:nvSpPr>
        <p:spPr/>
        <p:txBody>
          <a:bodyPr/>
          <a:lstStyle/>
          <a:p>
            <a:fld id="{C80AA727-F052-43C7-8515-4CF23FBE373B}" type="datetimeFigureOut">
              <a:rPr lang="en-US" smtClean="0"/>
              <a:t>3/27/2020</a:t>
            </a:fld>
            <a:endParaRPr lang="en-US"/>
          </a:p>
        </p:txBody>
      </p:sp>
      <p:sp>
        <p:nvSpPr>
          <p:cNvPr id="5" name="Footer Placeholder 4">
            <a:extLst>
              <a:ext uri="{FF2B5EF4-FFF2-40B4-BE49-F238E27FC236}">
                <a16:creationId xmlns:a16="http://schemas.microsoft.com/office/drawing/2014/main" id="{1FF57BF8-A233-44B5-809A-0E3A21B2B2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1AD450-0D3D-4ACC-B9DD-A11C6CB1E8EF}"/>
              </a:ext>
            </a:extLst>
          </p:cNvPr>
          <p:cNvSpPr>
            <a:spLocks noGrp="1"/>
          </p:cNvSpPr>
          <p:nvPr>
            <p:ph type="sldNum" sz="quarter" idx="12"/>
          </p:nvPr>
        </p:nvSpPr>
        <p:spPr/>
        <p:txBody>
          <a:bodyPr/>
          <a:lstStyle/>
          <a:p>
            <a:fld id="{94592EC3-DF35-4751-ADDD-3D6CFBC22875}" type="slidenum">
              <a:rPr lang="en-US" smtClean="0"/>
              <a:t>‹#›</a:t>
            </a:fld>
            <a:endParaRPr lang="en-US"/>
          </a:p>
        </p:txBody>
      </p:sp>
    </p:spTree>
    <p:extLst>
      <p:ext uri="{BB962C8B-B14F-4D97-AF65-F5344CB8AC3E}">
        <p14:creationId xmlns:p14="http://schemas.microsoft.com/office/powerpoint/2010/main" val="3421335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66C6D-BC32-4583-A32E-696D6282100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037FF1-5644-4E16-8AF9-E714C50BE2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0B1304-55EF-4191-98CE-31C5FCF58041}"/>
              </a:ext>
            </a:extLst>
          </p:cNvPr>
          <p:cNvSpPr>
            <a:spLocks noGrp="1"/>
          </p:cNvSpPr>
          <p:nvPr>
            <p:ph type="dt" sz="half" idx="10"/>
          </p:nvPr>
        </p:nvSpPr>
        <p:spPr/>
        <p:txBody>
          <a:bodyPr/>
          <a:lstStyle/>
          <a:p>
            <a:fld id="{C80AA727-F052-43C7-8515-4CF23FBE373B}" type="datetimeFigureOut">
              <a:rPr lang="en-US" smtClean="0"/>
              <a:t>3/27/2020</a:t>
            </a:fld>
            <a:endParaRPr lang="en-US"/>
          </a:p>
        </p:txBody>
      </p:sp>
      <p:sp>
        <p:nvSpPr>
          <p:cNvPr id="5" name="Footer Placeholder 4">
            <a:extLst>
              <a:ext uri="{FF2B5EF4-FFF2-40B4-BE49-F238E27FC236}">
                <a16:creationId xmlns:a16="http://schemas.microsoft.com/office/drawing/2014/main" id="{1BDD21A8-3C90-47CA-8934-4AC0E5CE76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755112-6BF5-4235-94F6-DCFBC322B829}"/>
              </a:ext>
            </a:extLst>
          </p:cNvPr>
          <p:cNvSpPr>
            <a:spLocks noGrp="1"/>
          </p:cNvSpPr>
          <p:nvPr>
            <p:ph type="sldNum" sz="quarter" idx="12"/>
          </p:nvPr>
        </p:nvSpPr>
        <p:spPr/>
        <p:txBody>
          <a:bodyPr/>
          <a:lstStyle/>
          <a:p>
            <a:fld id="{94592EC3-DF35-4751-ADDD-3D6CFBC22875}" type="slidenum">
              <a:rPr lang="en-US" smtClean="0"/>
              <a:t>‹#›</a:t>
            </a:fld>
            <a:endParaRPr lang="en-US"/>
          </a:p>
        </p:txBody>
      </p:sp>
    </p:spTree>
    <p:extLst>
      <p:ext uri="{BB962C8B-B14F-4D97-AF65-F5344CB8AC3E}">
        <p14:creationId xmlns:p14="http://schemas.microsoft.com/office/powerpoint/2010/main" val="2775571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209DF-B4AE-4089-B6A2-F96B0F662C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A32BA5-E2EE-4F34-B107-5408457211A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9095603-F03C-4759-B872-1FF9CEFDD0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AEAD43-145E-4B73-BEE3-D3DC413A01F7}"/>
              </a:ext>
            </a:extLst>
          </p:cNvPr>
          <p:cNvSpPr>
            <a:spLocks noGrp="1"/>
          </p:cNvSpPr>
          <p:nvPr>
            <p:ph type="dt" sz="half" idx="10"/>
          </p:nvPr>
        </p:nvSpPr>
        <p:spPr/>
        <p:txBody>
          <a:bodyPr/>
          <a:lstStyle/>
          <a:p>
            <a:fld id="{C80AA727-F052-43C7-8515-4CF23FBE373B}" type="datetimeFigureOut">
              <a:rPr lang="en-US" smtClean="0"/>
              <a:t>3/27/2020</a:t>
            </a:fld>
            <a:endParaRPr lang="en-US"/>
          </a:p>
        </p:txBody>
      </p:sp>
      <p:sp>
        <p:nvSpPr>
          <p:cNvPr id="6" name="Footer Placeholder 5">
            <a:extLst>
              <a:ext uri="{FF2B5EF4-FFF2-40B4-BE49-F238E27FC236}">
                <a16:creationId xmlns:a16="http://schemas.microsoft.com/office/drawing/2014/main" id="{2700BD58-8DAC-4CAC-95D8-48AB406C8A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1C6325-037F-45D2-9056-55FE83D3C745}"/>
              </a:ext>
            </a:extLst>
          </p:cNvPr>
          <p:cNvSpPr>
            <a:spLocks noGrp="1"/>
          </p:cNvSpPr>
          <p:nvPr>
            <p:ph type="sldNum" sz="quarter" idx="12"/>
          </p:nvPr>
        </p:nvSpPr>
        <p:spPr/>
        <p:txBody>
          <a:bodyPr/>
          <a:lstStyle/>
          <a:p>
            <a:fld id="{94592EC3-DF35-4751-ADDD-3D6CFBC22875}" type="slidenum">
              <a:rPr lang="en-US" smtClean="0"/>
              <a:t>‹#›</a:t>
            </a:fld>
            <a:endParaRPr lang="en-US"/>
          </a:p>
        </p:txBody>
      </p:sp>
    </p:spTree>
    <p:extLst>
      <p:ext uri="{BB962C8B-B14F-4D97-AF65-F5344CB8AC3E}">
        <p14:creationId xmlns:p14="http://schemas.microsoft.com/office/powerpoint/2010/main" val="1284093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798B0-E668-4092-BE77-B1CC56AE065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1A3BDAD-FE71-454D-A1BA-85817C1528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2B8F3A-01C9-4CF8-A657-63D7F3BB65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CAD1C30-DB99-4DC7-9A31-675882E79B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5BDCED5-5706-4018-8BB5-146DF546436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14E1DD5-280B-416C-A15A-712C8F270FFF}"/>
              </a:ext>
            </a:extLst>
          </p:cNvPr>
          <p:cNvSpPr>
            <a:spLocks noGrp="1"/>
          </p:cNvSpPr>
          <p:nvPr>
            <p:ph type="dt" sz="half" idx="10"/>
          </p:nvPr>
        </p:nvSpPr>
        <p:spPr/>
        <p:txBody>
          <a:bodyPr/>
          <a:lstStyle/>
          <a:p>
            <a:fld id="{C80AA727-F052-43C7-8515-4CF23FBE373B}" type="datetimeFigureOut">
              <a:rPr lang="en-US" smtClean="0"/>
              <a:t>3/27/2020</a:t>
            </a:fld>
            <a:endParaRPr lang="en-US"/>
          </a:p>
        </p:txBody>
      </p:sp>
      <p:sp>
        <p:nvSpPr>
          <p:cNvPr id="8" name="Footer Placeholder 7">
            <a:extLst>
              <a:ext uri="{FF2B5EF4-FFF2-40B4-BE49-F238E27FC236}">
                <a16:creationId xmlns:a16="http://schemas.microsoft.com/office/drawing/2014/main" id="{EFC09FA0-42DB-4FD1-A6C6-53A2EC34F61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54ECC6C-7EA7-4989-A271-1E4873A9F52D}"/>
              </a:ext>
            </a:extLst>
          </p:cNvPr>
          <p:cNvSpPr>
            <a:spLocks noGrp="1"/>
          </p:cNvSpPr>
          <p:nvPr>
            <p:ph type="sldNum" sz="quarter" idx="12"/>
          </p:nvPr>
        </p:nvSpPr>
        <p:spPr/>
        <p:txBody>
          <a:bodyPr/>
          <a:lstStyle/>
          <a:p>
            <a:fld id="{94592EC3-DF35-4751-ADDD-3D6CFBC22875}" type="slidenum">
              <a:rPr lang="en-US" smtClean="0"/>
              <a:t>‹#›</a:t>
            </a:fld>
            <a:endParaRPr lang="en-US"/>
          </a:p>
        </p:txBody>
      </p:sp>
    </p:spTree>
    <p:extLst>
      <p:ext uri="{BB962C8B-B14F-4D97-AF65-F5344CB8AC3E}">
        <p14:creationId xmlns:p14="http://schemas.microsoft.com/office/powerpoint/2010/main" val="3526775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273C8-00AE-4082-9578-B9D0985344F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8B9173-085E-4B37-AD85-EF2470C2F7C0}"/>
              </a:ext>
            </a:extLst>
          </p:cNvPr>
          <p:cNvSpPr>
            <a:spLocks noGrp="1"/>
          </p:cNvSpPr>
          <p:nvPr>
            <p:ph type="dt" sz="half" idx="10"/>
          </p:nvPr>
        </p:nvSpPr>
        <p:spPr/>
        <p:txBody>
          <a:bodyPr/>
          <a:lstStyle/>
          <a:p>
            <a:fld id="{C80AA727-F052-43C7-8515-4CF23FBE373B}" type="datetimeFigureOut">
              <a:rPr lang="en-US" smtClean="0"/>
              <a:t>3/27/2020</a:t>
            </a:fld>
            <a:endParaRPr lang="en-US"/>
          </a:p>
        </p:txBody>
      </p:sp>
      <p:sp>
        <p:nvSpPr>
          <p:cNvPr id="4" name="Footer Placeholder 3">
            <a:extLst>
              <a:ext uri="{FF2B5EF4-FFF2-40B4-BE49-F238E27FC236}">
                <a16:creationId xmlns:a16="http://schemas.microsoft.com/office/drawing/2014/main" id="{63B81130-2CDE-46B9-ACAA-827D1F170FF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AE781E3-15B6-4FD8-9D1E-21B05CB99810}"/>
              </a:ext>
            </a:extLst>
          </p:cNvPr>
          <p:cNvSpPr>
            <a:spLocks noGrp="1"/>
          </p:cNvSpPr>
          <p:nvPr>
            <p:ph type="sldNum" sz="quarter" idx="12"/>
          </p:nvPr>
        </p:nvSpPr>
        <p:spPr/>
        <p:txBody>
          <a:bodyPr/>
          <a:lstStyle/>
          <a:p>
            <a:fld id="{94592EC3-DF35-4751-ADDD-3D6CFBC22875}" type="slidenum">
              <a:rPr lang="en-US" smtClean="0"/>
              <a:t>‹#›</a:t>
            </a:fld>
            <a:endParaRPr lang="en-US"/>
          </a:p>
        </p:txBody>
      </p:sp>
    </p:spTree>
    <p:extLst>
      <p:ext uri="{BB962C8B-B14F-4D97-AF65-F5344CB8AC3E}">
        <p14:creationId xmlns:p14="http://schemas.microsoft.com/office/powerpoint/2010/main" val="3181336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76DCC4-BBCB-4307-B5DA-9D1C488E89DC}"/>
              </a:ext>
            </a:extLst>
          </p:cNvPr>
          <p:cNvSpPr>
            <a:spLocks noGrp="1"/>
          </p:cNvSpPr>
          <p:nvPr>
            <p:ph type="dt" sz="half" idx="10"/>
          </p:nvPr>
        </p:nvSpPr>
        <p:spPr/>
        <p:txBody>
          <a:bodyPr/>
          <a:lstStyle/>
          <a:p>
            <a:fld id="{C80AA727-F052-43C7-8515-4CF23FBE373B}" type="datetimeFigureOut">
              <a:rPr lang="en-US" smtClean="0"/>
              <a:t>3/27/2020</a:t>
            </a:fld>
            <a:endParaRPr lang="en-US"/>
          </a:p>
        </p:txBody>
      </p:sp>
      <p:sp>
        <p:nvSpPr>
          <p:cNvPr id="3" name="Footer Placeholder 2">
            <a:extLst>
              <a:ext uri="{FF2B5EF4-FFF2-40B4-BE49-F238E27FC236}">
                <a16:creationId xmlns:a16="http://schemas.microsoft.com/office/drawing/2014/main" id="{F3E2CCBC-F551-4552-8ADB-78747D33F85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D0EB600-0CED-4817-905B-57785ED336F9}"/>
              </a:ext>
            </a:extLst>
          </p:cNvPr>
          <p:cNvSpPr>
            <a:spLocks noGrp="1"/>
          </p:cNvSpPr>
          <p:nvPr>
            <p:ph type="sldNum" sz="quarter" idx="12"/>
          </p:nvPr>
        </p:nvSpPr>
        <p:spPr/>
        <p:txBody>
          <a:bodyPr/>
          <a:lstStyle/>
          <a:p>
            <a:fld id="{94592EC3-DF35-4751-ADDD-3D6CFBC22875}" type="slidenum">
              <a:rPr lang="en-US" smtClean="0"/>
              <a:t>‹#›</a:t>
            </a:fld>
            <a:endParaRPr lang="en-US"/>
          </a:p>
        </p:txBody>
      </p:sp>
    </p:spTree>
    <p:extLst>
      <p:ext uri="{BB962C8B-B14F-4D97-AF65-F5344CB8AC3E}">
        <p14:creationId xmlns:p14="http://schemas.microsoft.com/office/powerpoint/2010/main" val="4187581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62C42-5C41-4D9B-982E-1016611561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D0C1183-D78C-4365-B1BB-F036CA9884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224709-12BE-4900-A7FE-CF22A8F76C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E8E29F-7CE3-49AF-8140-68752582A584}"/>
              </a:ext>
            </a:extLst>
          </p:cNvPr>
          <p:cNvSpPr>
            <a:spLocks noGrp="1"/>
          </p:cNvSpPr>
          <p:nvPr>
            <p:ph type="dt" sz="half" idx="10"/>
          </p:nvPr>
        </p:nvSpPr>
        <p:spPr/>
        <p:txBody>
          <a:bodyPr/>
          <a:lstStyle/>
          <a:p>
            <a:fld id="{C80AA727-F052-43C7-8515-4CF23FBE373B}" type="datetimeFigureOut">
              <a:rPr lang="en-US" smtClean="0"/>
              <a:t>3/27/2020</a:t>
            </a:fld>
            <a:endParaRPr lang="en-US"/>
          </a:p>
        </p:txBody>
      </p:sp>
      <p:sp>
        <p:nvSpPr>
          <p:cNvPr id="6" name="Footer Placeholder 5">
            <a:extLst>
              <a:ext uri="{FF2B5EF4-FFF2-40B4-BE49-F238E27FC236}">
                <a16:creationId xmlns:a16="http://schemas.microsoft.com/office/drawing/2014/main" id="{9ED838ED-17E5-46D0-9860-5D2102F5C6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2CE3AA-6E90-4EB0-9F03-5686D6BCFF26}"/>
              </a:ext>
            </a:extLst>
          </p:cNvPr>
          <p:cNvSpPr>
            <a:spLocks noGrp="1"/>
          </p:cNvSpPr>
          <p:nvPr>
            <p:ph type="sldNum" sz="quarter" idx="12"/>
          </p:nvPr>
        </p:nvSpPr>
        <p:spPr/>
        <p:txBody>
          <a:bodyPr/>
          <a:lstStyle/>
          <a:p>
            <a:fld id="{94592EC3-DF35-4751-ADDD-3D6CFBC22875}" type="slidenum">
              <a:rPr lang="en-US" smtClean="0"/>
              <a:t>‹#›</a:t>
            </a:fld>
            <a:endParaRPr lang="en-US"/>
          </a:p>
        </p:txBody>
      </p:sp>
    </p:spTree>
    <p:extLst>
      <p:ext uri="{BB962C8B-B14F-4D97-AF65-F5344CB8AC3E}">
        <p14:creationId xmlns:p14="http://schemas.microsoft.com/office/powerpoint/2010/main" val="2634150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A4349-0F14-467C-9E60-5E190EDFF1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BCC0BF8-6FDD-4D9A-9303-79FB3172DE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A2AEC0A-C687-466C-8779-09A0B6A192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CEDE26-30ED-4441-A684-560B49998BB0}"/>
              </a:ext>
            </a:extLst>
          </p:cNvPr>
          <p:cNvSpPr>
            <a:spLocks noGrp="1"/>
          </p:cNvSpPr>
          <p:nvPr>
            <p:ph type="dt" sz="half" idx="10"/>
          </p:nvPr>
        </p:nvSpPr>
        <p:spPr/>
        <p:txBody>
          <a:bodyPr/>
          <a:lstStyle/>
          <a:p>
            <a:fld id="{C80AA727-F052-43C7-8515-4CF23FBE373B}" type="datetimeFigureOut">
              <a:rPr lang="en-US" smtClean="0"/>
              <a:t>3/27/2020</a:t>
            </a:fld>
            <a:endParaRPr lang="en-US"/>
          </a:p>
        </p:txBody>
      </p:sp>
      <p:sp>
        <p:nvSpPr>
          <p:cNvPr id="6" name="Footer Placeholder 5">
            <a:extLst>
              <a:ext uri="{FF2B5EF4-FFF2-40B4-BE49-F238E27FC236}">
                <a16:creationId xmlns:a16="http://schemas.microsoft.com/office/drawing/2014/main" id="{4B5F6748-AC52-46FF-B3D1-671D3AAB56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89D9D1-937C-4114-8ADC-C014948A2CDA}"/>
              </a:ext>
            </a:extLst>
          </p:cNvPr>
          <p:cNvSpPr>
            <a:spLocks noGrp="1"/>
          </p:cNvSpPr>
          <p:nvPr>
            <p:ph type="sldNum" sz="quarter" idx="12"/>
          </p:nvPr>
        </p:nvSpPr>
        <p:spPr/>
        <p:txBody>
          <a:bodyPr/>
          <a:lstStyle/>
          <a:p>
            <a:fld id="{94592EC3-DF35-4751-ADDD-3D6CFBC22875}" type="slidenum">
              <a:rPr lang="en-US" smtClean="0"/>
              <a:t>‹#›</a:t>
            </a:fld>
            <a:endParaRPr lang="en-US"/>
          </a:p>
        </p:txBody>
      </p:sp>
    </p:spTree>
    <p:extLst>
      <p:ext uri="{BB962C8B-B14F-4D97-AF65-F5344CB8AC3E}">
        <p14:creationId xmlns:p14="http://schemas.microsoft.com/office/powerpoint/2010/main" val="1956372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15C4C1-46E8-4183-AD88-3E2E7FD5D5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7FA7582-43AD-4339-9400-9A1661B717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CEA00C-7249-4331-A463-9B68573909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AA727-F052-43C7-8515-4CF23FBE373B}" type="datetimeFigureOut">
              <a:rPr lang="en-US" smtClean="0"/>
              <a:t>3/27/2020</a:t>
            </a:fld>
            <a:endParaRPr lang="en-US"/>
          </a:p>
        </p:txBody>
      </p:sp>
      <p:sp>
        <p:nvSpPr>
          <p:cNvPr id="5" name="Footer Placeholder 4">
            <a:extLst>
              <a:ext uri="{FF2B5EF4-FFF2-40B4-BE49-F238E27FC236}">
                <a16:creationId xmlns:a16="http://schemas.microsoft.com/office/drawing/2014/main" id="{D1B236CC-290D-4D69-9724-5067E6738C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8CC9824-D90B-4E55-9A55-DDBC98D296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592EC3-DF35-4751-ADDD-3D6CFBC22875}" type="slidenum">
              <a:rPr lang="en-US" smtClean="0"/>
              <a:t>‹#›</a:t>
            </a:fld>
            <a:endParaRPr lang="en-US"/>
          </a:p>
        </p:txBody>
      </p:sp>
    </p:spTree>
    <p:extLst>
      <p:ext uri="{BB962C8B-B14F-4D97-AF65-F5344CB8AC3E}">
        <p14:creationId xmlns:p14="http://schemas.microsoft.com/office/powerpoint/2010/main" val="22278403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4.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3.png"/><Relationship Id="rId4" Type="http://schemas.openxmlformats.org/officeDocument/2006/relationships/image" Target="../media/image2.wmf"/></Relationships>
</file>

<file path=ppt/slides/_rels/slide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5.png"/><Relationship Id="rId4" Type="http://schemas.openxmlformats.org/officeDocument/2006/relationships/image" Target="../media/image4.w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7.png"/><Relationship Id="rId4" Type="http://schemas.openxmlformats.org/officeDocument/2006/relationships/image" Target="../media/image6.w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9.png"/><Relationship Id="rId4" Type="http://schemas.openxmlformats.org/officeDocument/2006/relationships/image" Target="../media/image8.w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0.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12.png"/><Relationship Id="rId4" Type="http://schemas.openxmlformats.org/officeDocument/2006/relationships/image" Target="../media/image11.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680822-52A8-41DD-BBD6-70989CEF91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7439914"/>
          </a:xfrm>
          <a:prstGeom prst="rect">
            <a:avLst/>
          </a:prstGeom>
          <a:ln>
            <a:noFill/>
          </a:ln>
          <a:effectLst>
            <a:softEdge rad="112500"/>
          </a:effectLst>
        </p:spPr>
      </p:pic>
      <p:sp>
        <p:nvSpPr>
          <p:cNvPr id="4" name="TextBox 3">
            <a:extLst>
              <a:ext uri="{FF2B5EF4-FFF2-40B4-BE49-F238E27FC236}">
                <a16:creationId xmlns:a16="http://schemas.microsoft.com/office/drawing/2014/main" id="{A9853045-9A87-43D9-8DBC-6657816766C6}"/>
              </a:ext>
            </a:extLst>
          </p:cNvPr>
          <p:cNvSpPr txBox="1"/>
          <p:nvPr/>
        </p:nvSpPr>
        <p:spPr>
          <a:xfrm>
            <a:off x="4521666" y="2306972"/>
            <a:ext cx="3927009" cy="3570208"/>
          </a:xfrm>
          <a:prstGeom prst="rect">
            <a:avLst/>
          </a:prstGeom>
          <a:noFill/>
        </p:spPr>
        <p:txBody>
          <a:bodyPr wrap="square" rtlCol="0">
            <a:spAutoFit/>
          </a:bodyPr>
          <a:lstStyle/>
          <a:p>
            <a:r>
              <a:rPr lang="en-US" dirty="0">
                <a:solidFill>
                  <a:schemeClr val="bg1"/>
                </a:solidFill>
                <a:latin typeface="Adobe Heiti Std R" panose="020B0400000000000000" pitchFamily="34" charset="-128"/>
                <a:ea typeface="Adobe Heiti Std R" panose="020B0400000000000000" pitchFamily="34" charset="-128"/>
              </a:rPr>
              <a:t>PROJECT TITLE : MEDISEND</a:t>
            </a:r>
          </a:p>
          <a:p>
            <a:r>
              <a:rPr lang="en-US" dirty="0">
                <a:solidFill>
                  <a:schemeClr val="bg1"/>
                </a:solidFill>
                <a:latin typeface="Adobe Heiti Std R" panose="020B0400000000000000" pitchFamily="34" charset="-128"/>
                <a:ea typeface="Adobe Heiti Std R" panose="020B0400000000000000" pitchFamily="34" charset="-128"/>
              </a:rPr>
              <a:t>GROUP: 1  CSE370  SEC: 8</a:t>
            </a:r>
          </a:p>
          <a:p>
            <a:endParaRPr lang="en-US" dirty="0">
              <a:solidFill>
                <a:schemeClr val="bg1"/>
              </a:solidFill>
              <a:latin typeface="Adobe Heiti Std R" panose="020B0400000000000000" pitchFamily="34" charset="-128"/>
              <a:ea typeface="Adobe Heiti Std R" panose="020B0400000000000000" pitchFamily="34" charset="-128"/>
            </a:endParaRPr>
          </a:p>
          <a:p>
            <a:r>
              <a:rPr lang="en-US" sz="1400" dirty="0">
                <a:solidFill>
                  <a:schemeClr val="bg1"/>
                </a:solidFill>
                <a:latin typeface="Adobe Heiti Std R" panose="020B0400000000000000" pitchFamily="34" charset="-128"/>
                <a:ea typeface="Adobe Heiti Std R" panose="020B0400000000000000" pitchFamily="34" charset="-128"/>
              </a:rPr>
              <a:t>MEMBERS :</a:t>
            </a:r>
          </a:p>
          <a:p>
            <a:endParaRPr lang="en-US" sz="1400" dirty="0">
              <a:solidFill>
                <a:schemeClr val="bg1"/>
              </a:solidFill>
              <a:latin typeface="Adobe Heiti Std R" panose="020B0400000000000000" pitchFamily="34" charset="-128"/>
              <a:ea typeface="Adobe Heiti Std R" panose="020B0400000000000000" pitchFamily="34" charset="-128"/>
            </a:endParaRPr>
          </a:p>
          <a:p>
            <a:r>
              <a:rPr lang="en-US" sz="1400" dirty="0">
                <a:solidFill>
                  <a:schemeClr val="bg1"/>
                </a:solidFill>
                <a:latin typeface="Adobe Heiti Std R" panose="020B0400000000000000" pitchFamily="34" charset="-128"/>
                <a:ea typeface="Adobe Heiti Std R" panose="020B0400000000000000" pitchFamily="34" charset="-128"/>
              </a:rPr>
              <a:t>RABITA JUNHAI                  18101259</a:t>
            </a:r>
          </a:p>
          <a:p>
            <a:r>
              <a:rPr lang="en-US" sz="1400" dirty="0">
                <a:solidFill>
                  <a:schemeClr val="bg1"/>
                </a:solidFill>
                <a:latin typeface="Adobe Heiti Std R" panose="020B0400000000000000" pitchFamily="34" charset="-128"/>
                <a:ea typeface="Adobe Heiti Std R" panose="020B0400000000000000" pitchFamily="34" charset="-128"/>
              </a:rPr>
              <a:t>             </a:t>
            </a:r>
          </a:p>
          <a:p>
            <a:r>
              <a:rPr lang="en-US" sz="1400" dirty="0">
                <a:solidFill>
                  <a:schemeClr val="bg1"/>
                </a:solidFill>
                <a:latin typeface="Adobe Heiti Std R" panose="020B0400000000000000" pitchFamily="34" charset="-128"/>
                <a:ea typeface="Adobe Heiti Std R" panose="020B0400000000000000" pitchFamily="34" charset="-128"/>
              </a:rPr>
              <a:t>SAMIR RAHMAN                 18101130              </a:t>
            </a:r>
          </a:p>
          <a:p>
            <a:endParaRPr lang="en-US" sz="1400" dirty="0">
              <a:solidFill>
                <a:schemeClr val="bg1"/>
              </a:solidFill>
              <a:latin typeface="Adobe Heiti Std R" panose="020B0400000000000000" pitchFamily="34" charset="-128"/>
              <a:ea typeface="Adobe Heiti Std R" panose="020B0400000000000000" pitchFamily="34" charset="-128"/>
            </a:endParaRPr>
          </a:p>
          <a:p>
            <a:r>
              <a:rPr lang="en-US" sz="1400" dirty="0">
                <a:solidFill>
                  <a:schemeClr val="bg1"/>
                </a:solidFill>
                <a:latin typeface="Adobe Heiti Std R" panose="020B0400000000000000" pitchFamily="34" charset="-128"/>
                <a:ea typeface="Adobe Heiti Std R" panose="020B0400000000000000" pitchFamily="34" charset="-128"/>
              </a:rPr>
              <a:t>FARIZ BIN KAMAL              18101228      </a:t>
            </a:r>
          </a:p>
          <a:p>
            <a:endParaRPr lang="en-US" sz="1400" dirty="0">
              <a:solidFill>
                <a:schemeClr val="bg1"/>
              </a:solidFill>
              <a:latin typeface="Adobe Heiti Std R" panose="020B0400000000000000" pitchFamily="34" charset="-128"/>
              <a:ea typeface="Adobe Heiti Std R" panose="020B0400000000000000" pitchFamily="34" charset="-128"/>
            </a:endParaRPr>
          </a:p>
          <a:p>
            <a:r>
              <a:rPr lang="en-US" sz="1400" dirty="0">
                <a:solidFill>
                  <a:schemeClr val="bg1"/>
                </a:solidFill>
                <a:latin typeface="Adobe Heiti Std R" panose="020B0400000000000000" pitchFamily="34" charset="-128"/>
                <a:ea typeface="Adobe Heiti Std R" panose="020B0400000000000000" pitchFamily="34" charset="-128"/>
              </a:rPr>
              <a:t>MD ESADUL HAQUE           17301148</a:t>
            </a:r>
          </a:p>
          <a:p>
            <a:endParaRPr lang="en-US" sz="1400" dirty="0">
              <a:solidFill>
                <a:schemeClr val="bg1"/>
              </a:solidFill>
              <a:latin typeface="Adobe Heiti Std R" panose="020B0400000000000000" pitchFamily="34" charset="-128"/>
              <a:ea typeface="Adobe Heiti Std R" panose="020B0400000000000000" pitchFamily="34" charset="-128"/>
            </a:endParaRPr>
          </a:p>
          <a:p>
            <a:r>
              <a:rPr lang="en-US" sz="1400" dirty="0">
                <a:solidFill>
                  <a:schemeClr val="bg1"/>
                </a:solidFill>
                <a:latin typeface="Adobe Heiti Std R" panose="020B0400000000000000" pitchFamily="34" charset="-128"/>
                <a:ea typeface="Adobe Heiti Std R" panose="020B0400000000000000" pitchFamily="34" charset="-128"/>
              </a:rPr>
              <a:t>SAIARA ZERIN NIBRAS       18101251</a:t>
            </a:r>
          </a:p>
          <a:p>
            <a:endParaRPr lang="en-US" dirty="0">
              <a:solidFill>
                <a:schemeClr val="bg1"/>
              </a:solidFill>
              <a:latin typeface="Adobe Heiti Std R" panose="020B0400000000000000" pitchFamily="34" charset="-128"/>
              <a:ea typeface="Adobe Heiti Std R" panose="020B0400000000000000" pitchFamily="34" charset="-128"/>
            </a:endParaRPr>
          </a:p>
        </p:txBody>
      </p:sp>
    </p:spTree>
    <p:extLst>
      <p:ext uri="{BB962C8B-B14F-4D97-AF65-F5344CB8AC3E}">
        <p14:creationId xmlns:p14="http://schemas.microsoft.com/office/powerpoint/2010/main" val="1342992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4A15EF6-6867-4899-86EF-3FCBD969ABF1}"/>
              </a:ext>
            </a:extLst>
          </p:cNvPr>
          <p:cNvSpPr txBox="1"/>
          <p:nvPr/>
        </p:nvSpPr>
        <p:spPr>
          <a:xfrm>
            <a:off x="8699383" y="1359191"/>
            <a:ext cx="3238151" cy="2308324"/>
          </a:xfrm>
          <a:prstGeom prst="rect">
            <a:avLst/>
          </a:prstGeom>
          <a:noFill/>
        </p:spPr>
        <p:txBody>
          <a:bodyPr wrap="square" rtlCol="0">
            <a:spAutoFit/>
          </a:bodyPr>
          <a:lstStyle/>
          <a:p>
            <a:pPr algn="ctr"/>
            <a:r>
              <a:rPr lang="en-US" dirty="0"/>
              <a:t>This page produces the prescription that the doctor will provide to the patient. At the end of the prescription, there are two inputs which send this prescription to the patient and the a seller in the same locality as the patient. </a:t>
            </a:r>
          </a:p>
        </p:txBody>
      </p:sp>
      <p:sp>
        <p:nvSpPr>
          <p:cNvPr id="7" name="TextBox 6">
            <a:extLst>
              <a:ext uri="{FF2B5EF4-FFF2-40B4-BE49-F238E27FC236}">
                <a16:creationId xmlns:a16="http://schemas.microsoft.com/office/drawing/2014/main" id="{7883C2C0-B814-4381-B5B2-31D54489E4B9}"/>
              </a:ext>
            </a:extLst>
          </p:cNvPr>
          <p:cNvSpPr txBox="1"/>
          <p:nvPr/>
        </p:nvSpPr>
        <p:spPr>
          <a:xfrm>
            <a:off x="8626678" y="4298480"/>
            <a:ext cx="3179428" cy="1200329"/>
          </a:xfrm>
          <a:prstGeom prst="rect">
            <a:avLst/>
          </a:prstGeom>
          <a:noFill/>
        </p:spPr>
        <p:txBody>
          <a:bodyPr wrap="square" rtlCol="0">
            <a:spAutoFit/>
          </a:bodyPr>
          <a:lstStyle/>
          <a:p>
            <a:pPr algn="ctr"/>
            <a:r>
              <a:rPr lang="en-US" dirty="0"/>
              <a:t>This Prescription page was styles using  a CSS file. The CSS file is shown and explained in the next page. </a:t>
            </a:r>
          </a:p>
        </p:txBody>
      </p:sp>
      <p:pic>
        <p:nvPicPr>
          <p:cNvPr id="3" name="Picture 2">
            <a:extLst>
              <a:ext uri="{FF2B5EF4-FFF2-40B4-BE49-F238E27FC236}">
                <a16:creationId xmlns:a16="http://schemas.microsoft.com/office/drawing/2014/main" id="{7320CBBC-1420-4409-A110-F3560E6E16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894" y="1359191"/>
            <a:ext cx="7642371" cy="41396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09639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1B380C-A8AC-4BC9-933E-F30F64A3E6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96" y="721453"/>
            <a:ext cx="2745696" cy="5415094"/>
          </a:xfrm>
          <a:prstGeom prst="rect">
            <a:avLst/>
          </a:prstGeom>
        </p:spPr>
      </p:pic>
      <p:pic>
        <p:nvPicPr>
          <p:cNvPr id="7" name="Picture 6">
            <a:extLst>
              <a:ext uri="{FF2B5EF4-FFF2-40B4-BE49-F238E27FC236}">
                <a16:creationId xmlns:a16="http://schemas.microsoft.com/office/drawing/2014/main" id="{BAEB5617-81AB-43EF-9709-5D80338DBD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4812" y="721453"/>
            <a:ext cx="2614869" cy="5415094"/>
          </a:xfrm>
          <a:prstGeom prst="rect">
            <a:avLst/>
          </a:prstGeom>
        </p:spPr>
      </p:pic>
      <p:pic>
        <p:nvPicPr>
          <p:cNvPr id="9" name="Picture 8">
            <a:extLst>
              <a:ext uri="{FF2B5EF4-FFF2-40B4-BE49-F238E27FC236}">
                <a16:creationId xmlns:a16="http://schemas.microsoft.com/office/drawing/2014/main" id="{C85E6BB7-920B-457D-9F72-1CFBB270AE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9681" y="721453"/>
            <a:ext cx="2437869" cy="5415094"/>
          </a:xfrm>
          <a:prstGeom prst="rect">
            <a:avLst/>
          </a:prstGeom>
        </p:spPr>
      </p:pic>
      <p:sp>
        <p:nvSpPr>
          <p:cNvPr id="10" name="TextBox 9">
            <a:extLst>
              <a:ext uri="{FF2B5EF4-FFF2-40B4-BE49-F238E27FC236}">
                <a16:creationId xmlns:a16="http://schemas.microsoft.com/office/drawing/2014/main" id="{B40E5BE0-0108-4C9B-909D-E7BA1DB5A642}"/>
              </a:ext>
            </a:extLst>
          </p:cNvPr>
          <p:cNvSpPr txBox="1"/>
          <p:nvPr/>
        </p:nvSpPr>
        <p:spPr>
          <a:xfrm>
            <a:off x="8531604" y="2189528"/>
            <a:ext cx="3277912" cy="2348916"/>
          </a:xfrm>
          <a:prstGeom prst="rect">
            <a:avLst/>
          </a:prstGeom>
          <a:noFill/>
        </p:spPr>
        <p:txBody>
          <a:bodyPr wrap="square" rtlCol="0">
            <a:spAutoFit/>
          </a:bodyPr>
          <a:lstStyle/>
          <a:p>
            <a:pPr algn="ctr"/>
            <a:r>
              <a:rPr lang="en-US" dirty="0"/>
              <a:t>This code styles the prescription that will be provided by the doctor to the patient and the doctor. Addition to the necessary information, the prescription also carries a Dose section which mentions  the dose amount of each of the medicine. </a:t>
            </a:r>
          </a:p>
        </p:txBody>
      </p:sp>
      <p:graphicFrame>
        <p:nvGraphicFramePr>
          <p:cNvPr id="2" name="Object 1">
            <a:extLst>
              <a:ext uri="{FF2B5EF4-FFF2-40B4-BE49-F238E27FC236}">
                <a16:creationId xmlns:a16="http://schemas.microsoft.com/office/drawing/2014/main" id="{5DFF53EE-CE2E-43CA-9234-095D330CF873}"/>
              </a:ext>
            </a:extLst>
          </p:cNvPr>
          <p:cNvGraphicFramePr>
            <a:graphicFrameLocks noChangeAspect="1"/>
          </p:cNvGraphicFramePr>
          <p:nvPr>
            <p:extLst>
              <p:ext uri="{D42A27DB-BD31-4B8C-83A1-F6EECF244321}">
                <p14:modId xmlns:p14="http://schemas.microsoft.com/office/powerpoint/2010/main" val="2515385790"/>
              </p:ext>
            </p:extLst>
          </p:nvPr>
        </p:nvGraphicFramePr>
        <p:xfrm>
          <a:off x="11365991" y="6271163"/>
          <a:ext cx="747712" cy="485775"/>
        </p:xfrm>
        <a:graphic>
          <a:graphicData uri="http://schemas.openxmlformats.org/presentationml/2006/ole">
            <mc:AlternateContent xmlns:mc="http://schemas.openxmlformats.org/markup-compatibility/2006">
              <mc:Choice xmlns:v="urn:schemas-microsoft-com:vml" Requires="v">
                <p:oleObj spid="_x0000_s7191" name="Packager Shell Object" showAsIcon="1" r:id="rId6" imgW="747000" imgH="486000" progId="Package">
                  <p:embed/>
                </p:oleObj>
              </mc:Choice>
              <mc:Fallback>
                <p:oleObj name="Packager Shell Object" showAsIcon="1" r:id="rId6" imgW="747000" imgH="486000" progId="Package">
                  <p:embed/>
                  <p:pic>
                    <p:nvPicPr>
                      <p:cNvPr id="0" name=""/>
                      <p:cNvPicPr/>
                      <p:nvPr/>
                    </p:nvPicPr>
                    <p:blipFill>
                      <a:blip r:embed="rId7"/>
                      <a:stretch>
                        <a:fillRect/>
                      </a:stretch>
                    </p:blipFill>
                    <p:spPr>
                      <a:xfrm>
                        <a:off x="11365991" y="6271163"/>
                        <a:ext cx="747712" cy="485775"/>
                      </a:xfrm>
                      <a:prstGeom prst="rect">
                        <a:avLst/>
                      </a:prstGeom>
                    </p:spPr>
                  </p:pic>
                </p:oleObj>
              </mc:Fallback>
            </mc:AlternateContent>
          </a:graphicData>
        </a:graphic>
      </p:graphicFrame>
    </p:spTree>
    <p:extLst>
      <p:ext uri="{BB962C8B-B14F-4D97-AF65-F5344CB8AC3E}">
        <p14:creationId xmlns:p14="http://schemas.microsoft.com/office/powerpoint/2010/main" val="108185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2739" r="17815"/>
          <a:stretch/>
        </p:blipFill>
        <p:spPr>
          <a:xfrm>
            <a:off x="986200" y="664770"/>
            <a:ext cx="6194776" cy="2652780"/>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4686"/>
          <a:stretch/>
        </p:blipFill>
        <p:spPr>
          <a:xfrm>
            <a:off x="986200" y="3649212"/>
            <a:ext cx="6194776" cy="2544018"/>
          </a:xfrm>
          <a:prstGeom prst="rect">
            <a:avLst/>
          </a:prstGeom>
          <a:ln>
            <a:noFill/>
          </a:ln>
          <a:effectLst>
            <a:outerShdw blurRad="292100" dist="139700" dir="2700000" algn="tl" rotWithShape="0">
              <a:srgbClr val="333333">
                <a:alpha val="65000"/>
              </a:srgbClr>
            </a:outerShdw>
          </a:effectLst>
        </p:spPr>
      </p:pic>
      <p:sp>
        <p:nvSpPr>
          <p:cNvPr id="4" name="Title 3"/>
          <p:cNvSpPr>
            <a:spLocks noGrp="1"/>
          </p:cNvSpPr>
          <p:nvPr>
            <p:ph type="title"/>
          </p:nvPr>
        </p:nvSpPr>
        <p:spPr>
          <a:xfrm>
            <a:off x="7625593" y="1491069"/>
            <a:ext cx="4345497" cy="3875862"/>
          </a:xfrm>
        </p:spPr>
        <p:txBody>
          <a:bodyPr>
            <a:noAutofit/>
          </a:bodyPr>
          <a:lstStyle/>
          <a:p>
            <a:r>
              <a:rPr lang="en-GB" sz="1800" dirty="0">
                <a:latin typeface="+mn-lt"/>
                <a:cs typeface="Times New Roman" panose="02020603050405020304" pitchFamily="18" charset="0"/>
              </a:rPr>
              <a:t>This is delivery page which the patient will receive from the seller. It contains the pharmacy details from which the medicine has been purchased, the seller’s detail who purchased and the patient’s detail(who needs it).</a:t>
            </a:r>
            <a:br>
              <a:rPr lang="en-GB" sz="1800" dirty="0">
                <a:latin typeface="+mn-lt"/>
                <a:cs typeface="Times New Roman" panose="02020603050405020304" pitchFamily="18" charset="0"/>
              </a:rPr>
            </a:br>
            <a:br>
              <a:rPr lang="en-GB" sz="1800" dirty="0">
                <a:latin typeface="+mn-lt"/>
                <a:cs typeface="Times New Roman" panose="02020603050405020304" pitchFamily="18" charset="0"/>
              </a:rPr>
            </a:br>
            <a:r>
              <a:rPr lang="en-GB" sz="1800" dirty="0">
                <a:latin typeface="+mn-lt"/>
                <a:cs typeface="Times New Roman" panose="02020603050405020304" pitchFamily="18" charset="0"/>
              </a:rPr>
              <a:t>This page thereby contains the patients mailing address, that is the address where the medicines have to be delivered.</a:t>
            </a:r>
            <a:br>
              <a:rPr lang="en-GB" sz="1800" dirty="0">
                <a:latin typeface="+mn-lt"/>
                <a:cs typeface="Times New Roman" panose="02020603050405020304" pitchFamily="18" charset="0"/>
              </a:rPr>
            </a:br>
            <a:br>
              <a:rPr lang="en-GB" sz="1800" dirty="0">
                <a:latin typeface="+mn-lt"/>
                <a:cs typeface="Times New Roman" panose="02020603050405020304" pitchFamily="18" charset="0"/>
              </a:rPr>
            </a:br>
            <a:r>
              <a:rPr lang="en-GB" sz="1800" dirty="0">
                <a:latin typeface="+mn-lt"/>
                <a:cs typeface="Times New Roman" panose="02020603050405020304" pitchFamily="18" charset="0"/>
              </a:rPr>
              <a:t>Lastly, the page contains the link to the receipt page which contains the total amount to be paid.</a:t>
            </a:r>
            <a:endParaRPr lang="en-US" sz="1800" dirty="0">
              <a:latin typeface="+mn-lt"/>
              <a:cs typeface="Times New Roman" panose="02020603050405020304" pitchFamily="18" charset="0"/>
            </a:endParaRPr>
          </a:p>
        </p:txBody>
      </p:sp>
    </p:spTree>
    <p:extLst>
      <p:ext uri="{BB962C8B-B14F-4D97-AF65-F5344CB8AC3E}">
        <p14:creationId xmlns:p14="http://schemas.microsoft.com/office/powerpoint/2010/main" val="1010707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0546"/>
          <a:stretch/>
        </p:blipFill>
        <p:spPr>
          <a:xfrm>
            <a:off x="721453" y="1476462"/>
            <a:ext cx="6802756" cy="4024944"/>
          </a:xfrm>
          <a:prstGeom prst="rect">
            <a:avLst/>
          </a:prstGeom>
          <a:ln>
            <a:noFill/>
          </a:ln>
          <a:effectLst>
            <a:outerShdw blurRad="292100" dist="139700" dir="2700000" algn="tl" rotWithShape="0">
              <a:srgbClr val="333333">
                <a:alpha val="65000"/>
              </a:srgbClr>
            </a:outerShdw>
          </a:effectLst>
        </p:spPr>
      </p:pic>
      <p:sp>
        <p:nvSpPr>
          <p:cNvPr id="3" name="Title 2"/>
          <p:cNvSpPr>
            <a:spLocks noGrp="1"/>
          </p:cNvSpPr>
          <p:nvPr>
            <p:ph type="title"/>
          </p:nvPr>
        </p:nvSpPr>
        <p:spPr>
          <a:xfrm>
            <a:off x="7885653" y="2952038"/>
            <a:ext cx="4018325" cy="1073791"/>
          </a:xfrm>
        </p:spPr>
        <p:txBody>
          <a:bodyPr>
            <a:normAutofit/>
          </a:bodyPr>
          <a:lstStyle/>
          <a:p>
            <a:pPr algn="ctr"/>
            <a:r>
              <a:rPr lang="en-GB" sz="1800" dirty="0">
                <a:latin typeface="+mn-lt"/>
                <a:cs typeface="Times New Roman" panose="02020603050405020304" pitchFamily="18" charset="0"/>
              </a:rPr>
              <a:t>This page shows the patient’s details and the total amount that has to be paid for the required medicines. </a:t>
            </a:r>
            <a:endParaRPr lang="en-US" sz="1800" dirty="0">
              <a:latin typeface="+mn-lt"/>
              <a:cs typeface="Times New Roman" panose="02020603050405020304" pitchFamily="18" charset="0"/>
            </a:endParaRPr>
          </a:p>
        </p:txBody>
      </p:sp>
    </p:spTree>
    <p:extLst>
      <p:ext uri="{BB962C8B-B14F-4D97-AF65-F5344CB8AC3E}">
        <p14:creationId xmlns:p14="http://schemas.microsoft.com/office/powerpoint/2010/main" val="367215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99A76F-59F5-495B-B3D2-4C67820C95BA}"/>
              </a:ext>
            </a:extLst>
          </p:cNvPr>
          <p:cNvSpPr txBox="1"/>
          <p:nvPr/>
        </p:nvSpPr>
        <p:spPr>
          <a:xfrm>
            <a:off x="3109252" y="2967335"/>
            <a:ext cx="5973495" cy="923330"/>
          </a:xfrm>
          <a:prstGeom prst="rect">
            <a:avLst/>
          </a:prstGeom>
          <a:noFill/>
        </p:spPr>
        <p:txBody>
          <a:bodyPr wrap="none" rtlCol="0">
            <a:spAutoFit/>
          </a:bodyPr>
          <a:lstStyle/>
          <a:p>
            <a:pPr algn="ctr"/>
            <a:r>
              <a:rPr lang="en-US" sz="5400" dirty="0">
                <a:solidFill>
                  <a:srgbClr val="7030A0"/>
                </a:solidFill>
              </a:rPr>
              <a:t>DOCTOR’S WINDOW</a:t>
            </a:r>
          </a:p>
        </p:txBody>
      </p:sp>
    </p:spTree>
    <p:extLst>
      <p:ext uri="{BB962C8B-B14F-4D97-AF65-F5344CB8AC3E}">
        <p14:creationId xmlns:p14="http://schemas.microsoft.com/office/powerpoint/2010/main" val="3734937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652470" y="1174459"/>
            <a:ext cx="5044581" cy="4605555"/>
          </a:xfrm>
        </p:spPr>
        <p:txBody>
          <a:bodyPr>
            <a:noAutofit/>
          </a:bodyPr>
          <a:lstStyle/>
          <a:p>
            <a:r>
              <a:rPr lang="en-GB" sz="1800" dirty="0">
                <a:latin typeface="+mn-lt"/>
                <a:cs typeface="Times New Roman" panose="02020603050405020304" pitchFamily="18" charset="0"/>
              </a:rPr>
              <a:t>This is the homepage of the doctor. The homepage opens up to a simple log of five other links.</a:t>
            </a:r>
            <a:br>
              <a:rPr lang="en-GB" sz="1800" dirty="0">
                <a:latin typeface="+mn-lt"/>
                <a:cs typeface="Times New Roman" panose="02020603050405020304" pitchFamily="18" charset="0"/>
              </a:rPr>
            </a:br>
            <a:br>
              <a:rPr lang="en-GB" sz="1800" dirty="0">
                <a:latin typeface="+mn-lt"/>
                <a:cs typeface="Times New Roman" panose="02020603050405020304" pitchFamily="18" charset="0"/>
              </a:rPr>
            </a:br>
            <a:r>
              <a:rPr lang="en-GB" sz="1800" dirty="0">
                <a:latin typeface="+mn-lt"/>
                <a:cs typeface="Times New Roman" panose="02020603050405020304" pitchFamily="18" charset="0"/>
              </a:rPr>
              <a:t>Clicking on Home would take us to the doctor’s login page</a:t>
            </a:r>
            <a:br>
              <a:rPr lang="en-GB" sz="1800" dirty="0">
                <a:latin typeface="+mn-lt"/>
                <a:cs typeface="Times New Roman" panose="02020603050405020304" pitchFamily="18" charset="0"/>
              </a:rPr>
            </a:br>
            <a:br>
              <a:rPr lang="en-GB" sz="1800" dirty="0">
                <a:latin typeface="+mn-lt"/>
                <a:cs typeface="Times New Roman" panose="02020603050405020304" pitchFamily="18" charset="0"/>
              </a:rPr>
            </a:br>
            <a:r>
              <a:rPr lang="en-GB" sz="1800" dirty="0">
                <a:latin typeface="+mn-lt"/>
                <a:cs typeface="Times New Roman" panose="02020603050405020304" pitchFamily="18" charset="0"/>
              </a:rPr>
              <a:t>Clicking on Personal Information would take us to the page which has the information of the doctor</a:t>
            </a:r>
            <a:br>
              <a:rPr lang="en-GB" sz="1800" dirty="0">
                <a:latin typeface="+mn-lt"/>
                <a:cs typeface="Times New Roman" panose="02020603050405020304" pitchFamily="18" charset="0"/>
              </a:rPr>
            </a:br>
            <a:br>
              <a:rPr lang="en-GB" sz="1800" dirty="0">
                <a:latin typeface="+mn-lt"/>
                <a:cs typeface="Times New Roman" panose="02020603050405020304" pitchFamily="18" charset="0"/>
              </a:rPr>
            </a:br>
            <a:r>
              <a:rPr lang="en-GB" sz="1800" dirty="0">
                <a:latin typeface="+mn-lt"/>
                <a:cs typeface="Times New Roman" panose="02020603050405020304" pitchFamily="18" charset="0"/>
              </a:rPr>
              <a:t>Clicking on Patient Information would take us to the page that has information of all the patients under that doctor</a:t>
            </a:r>
            <a:br>
              <a:rPr lang="en-GB" sz="1800" dirty="0">
                <a:latin typeface="+mn-lt"/>
                <a:cs typeface="Times New Roman" panose="02020603050405020304" pitchFamily="18" charset="0"/>
              </a:rPr>
            </a:br>
            <a:br>
              <a:rPr lang="en-GB" sz="1800" dirty="0">
                <a:latin typeface="+mn-lt"/>
                <a:cs typeface="Times New Roman" panose="02020603050405020304" pitchFamily="18" charset="0"/>
              </a:rPr>
            </a:br>
            <a:r>
              <a:rPr lang="en-GB" sz="1800" dirty="0">
                <a:latin typeface="+mn-lt"/>
                <a:cs typeface="Times New Roman" panose="02020603050405020304" pitchFamily="18" charset="0"/>
              </a:rPr>
              <a:t>Clicking on Prescription would take us to the page where the doctor can prescribe the medicine </a:t>
            </a:r>
            <a:br>
              <a:rPr lang="en-GB" sz="1800" dirty="0">
                <a:latin typeface="+mn-lt"/>
                <a:cs typeface="Times New Roman" panose="02020603050405020304" pitchFamily="18" charset="0"/>
              </a:rPr>
            </a:br>
            <a:br>
              <a:rPr lang="en-GB" sz="1800" dirty="0">
                <a:latin typeface="+mn-lt"/>
                <a:cs typeface="Times New Roman" panose="02020603050405020304" pitchFamily="18" charset="0"/>
              </a:rPr>
            </a:br>
            <a:r>
              <a:rPr lang="en-GB" sz="1800" dirty="0">
                <a:latin typeface="+mn-lt"/>
                <a:cs typeface="Times New Roman" panose="02020603050405020304" pitchFamily="18" charset="0"/>
              </a:rPr>
              <a:t>Clicking on Contact a Local Vendor would open the page through which the doctor can inform a seller about the medicine being prescribed to the patient.</a:t>
            </a:r>
            <a:endParaRPr lang="en-US" sz="1800" dirty="0">
              <a:latin typeface="+mn-lt"/>
              <a:cs typeface="Times New Roman" panose="02020603050405020304" pitchFamily="18" charset="0"/>
            </a:endParaRP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501" t="16185" r="7340" b="8887"/>
          <a:stretch/>
        </p:blipFill>
        <p:spPr>
          <a:xfrm>
            <a:off x="494949" y="1667137"/>
            <a:ext cx="5883217" cy="35237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42964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596055" y="2133003"/>
            <a:ext cx="3807380" cy="2388663"/>
          </a:xfrm>
        </p:spPr>
        <p:txBody>
          <a:bodyPr>
            <a:noAutofit/>
          </a:bodyPr>
          <a:lstStyle/>
          <a:p>
            <a:r>
              <a:rPr lang="en-GB" sz="1800" dirty="0">
                <a:latin typeface="+mn-lt"/>
              </a:rPr>
              <a:t>This page gives us all the relative information about the doctor. This page opens up to a simple log of six links.</a:t>
            </a:r>
            <a:br>
              <a:rPr lang="en-GB" sz="1800" dirty="0">
                <a:latin typeface="+mn-lt"/>
              </a:rPr>
            </a:br>
            <a:br>
              <a:rPr lang="en-GB" sz="1800" dirty="0">
                <a:latin typeface="+mn-lt"/>
              </a:rPr>
            </a:br>
            <a:r>
              <a:rPr lang="en-GB" sz="1800" dirty="0">
                <a:latin typeface="+mn-lt"/>
              </a:rPr>
              <a:t>Home takes us back to the Doctor’s information dashboard.</a:t>
            </a:r>
            <a:br>
              <a:rPr lang="en-GB" sz="1800" dirty="0">
                <a:latin typeface="+mn-lt"/>
              </a:rPr>
            </a:br>
            <a:br>
              <a:rPr lang="en-GB" sz="1800" dirty="0">
                <a:latin typeface="+mn-lt"/>
              </a:rPr>
            </a:br>
            <a:r>
              <a:rPr lang="en-GB" sz="1800" dirty="0">
                <a:latin typeface="+mn-lt"/>
              </a:rPr>
              <a:t>Registration number is his licence permit number </a:t>
            </a:r>
            <a:br>
              <a:rPr lang="en-GB" sz="1800" dirty="0">
                <a:latin typeface="+mn-lt"/>
              </a:rPr>
            </a:br>
            <a:r>
              <a:rPr lang="en-GB" sz="1800" dirty="0">
                <a:latin typeface="+mn-lt"/>
              </a:rPr>
              <a:t>Certification holds all the degrees and the name of institutions he acquired them from.</a:t>
            </a:r>
            <a:br>
              <a:rPr lang="en-GB" sz="1800" dirty="0">
                <a:latin typeface="+mn-lt"/>
              </a:rPr>
            </a:br>
            <a:br>
              <a:rPr lang="en-GB" sz="1800" dirty="0">
                <a:latin typeface="+mn-lt"/>
              </a:rPr>
            </a:br>
            <a:r>
              <a:rPr lang="en-GB" sz="1800" dirty="0">
                <a:latin typeface="+mn-lt"/>
              </a:rPr>
              <a:t>Specialization is his field of expertise.</a:t>
            </a:r>
            <a:br>
              <a:rPr lang="en-GB" sz="1800" dirty="0">
                <a:latin typeface="+mn-lt"/>
              </a:rPr>
            </a:br>
            <a:br>
              <a:rPr lang="en-GB" sz="1800" dirty="0">
                <a:latin typeface="+mn-lt"/>
              </a:rPr>
            </a:br>
            <a:r>
              <a:rPr lang="en-GB" sz="1800" dirty="0">
                <a:latin typeface="+mn-lt"/>
              </a:rPr>
              <a:t>Address and Contact links contain the chambers address,  email address and phone number.</a:t>
            </a:r>
            <a:endParaRPr lang="en-US" sz="1800" dirty="0">
              <a:latin typeface="+mn-lt"/>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6508" t="12744" r="10098" b="6341"/>
          <a:stretch/>
        </p:blipFill>
        <p:spPr>
          <a:xfrm>
            <a:off x="788565" y="1751201"/>
            <a:ext cx="6476301" cy="33555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525724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0065" r="44695"/>
          <a:stretch/>
        </p:blipFill>
        <p:spPr>
          <a:xfrm>
            <a:off x="1188440" y="384660"/>
            <a:ext cx="5083726" cy="2351872"/>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25" t="10325" r="45213" b="19183"/>
          <a:stretch/>
        </p:blipFill>
        <p:spPr>
          <a:xfrm>
            <a:off x="1188440" y="2862692"/>
            <a:ext cx="5083727" cy="1325563"/>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10031" r="42709"/>
          <a:stretch/>
        </p:blipFill>
        <p:spPr>
          <a:xfrm>
            <a:off x="1219197" y="4314416"/>
            <a:ext cx="5052970" cy="2218888"/>
          </a:xfrm>
          <a:prstGeom prst="rect">
            <a:avLst/>
          </a:prstGeom>
          <a:ln>
            <a:noFill/>
          </a:ln>
          <a:effectLst>
            <a:outerShdw blurRad="292100" dist="139700" dir="2700000" algn="tl" rotWithShape="0">
              <a:srgbClr val="333333">
                <a:alpha val="65000"/>
              </a:srgbClr>
            </a:outerShdw>
          </a:effectLst>
        </p:spPr>
      </p:pic>
      <p:sp>
        <p:nvSpPr>
          <p:cNvPr id="5" name="Title 4"/>
          <p:cNvSpPr>
            <a:spLocks noGrp="1"/>
          </p:cNvSpPr>
          <p:nvPr>
            <p:ph type="title"/>
          </p:nvPr>
        </p:nvSpPr>
        <p:spPr>
          <a:xfrm>
            <a:off x="7774587" y="2468220"/>
            <a:ext cx="3318456" cy="2114506"/>
          </a:xfrm>
        </p:spPr>
        <p:txBody>
          <a:bodyPr>
            <a:noAutofit/>
          </a:bodyPr>
          <a:lstStyle/>
          <a:p>
            <a:pPr algn="ctr"/>
            <a:r>
              <a:rPr lang="en-GB" sz="1800" dirty="0">
                <a:latin typeface="+mn-lt"/>
                <a:cs typeface="Times New Roman" panose="02020603050405020304" pitchFamily="18" charset="0"/>
              </a:rPr>
              <a:t>This page is for the doctor to contact a local vendor in order to inform him about the medicines that have been being prescribed to a patient.</a:t>
            </a:r>
            <a:br>
              <a:rPr lang="en-GB" sz="1800" dirty="0">
                <a:latin typeface="+mn-lt"/>
                <a:cs typeface="Times New Roman" panose="02020603050405020304" pitchFamily="18" charset="0"/>
              </a:rPr>
            </a:br>
            <a:r>
              <a:rPr lang="en-GB" sz="1800" dirty="0">
                <a:latin typeface="+mn-lt"/>
                <a:cs typeface="Times New Roman" panose="02020603050405020304" pitchFamily="18" charset="0"/>
              </a:rPr>
              <a:t>After filling in the boxes with names od medicines and their does, the doctor will click on the submit button and the seller will then be notified. </a:t>
            </a:r>
            <a:endParaRPr lang="en-US" sz="1800" dirty="0">
              <a:latin typeface="+mn-lt"/>
              <a:cs typeface="Times New Roman" panose="02020603050405020304" pitchFamily="18" charset="0"/>
            </a:endParaRPr>
          </a:p>
        </p:txBody>
      </p:sp>
    </p:spTree>
    <p:extLst>
      <p:ext uri="{BB962C8B-B14F-4D97-AF65-F5344CB8AC3E}">
        <p14:creationId xmlns:p14="http://schemas.microsoft.com/office/powerpoint/2010/main" val="4129232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 t="10301" r="24717"/>
          <a:stretch/>
        </p:blipFill>
        <p:spPr>
          <a:xfrm>
            <a:off x="998290" y="495282"/>
            <a:ext cx="5931017" cy="2237491"/>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24444"/>
          <a:stretch/>
        </p:blipFill>
        <p:spPr>
          <a:xfrm>
            <a:off x="998290" y="2823873"/>
            <a:ext cx="5931017" cy="1446759"/>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r="24444"/>
          <a:stretch/>
        </p:blipFill>
        <p:spPr>
          <a:xfrm>
            <a:off x="998290" y="4361733"/>
            <a:ext cx="5931017" cy="1881460"/>
          </a:xfrm>
          <a:prstGeom prst="rect">
            <a:avLst/>
          </a:prstGeom>
          <a:ln>
            <a:noFill/>
          </a:ln>
          <a:effectLst>
            <a:outerShdw blurRad="292100" dist="139700" dir="2700000" algn="tl" rotWithShape="0">
              <a:srgbClr val="333333">
                <a:alpha val="65000"/>
              </a:srgbClr>
            </a:outerShdw>
          </a:effectLst>
        </p:spPr>
      </p:pic>
      <p:sp>
        <p:nvSpPr>
          <p:cNvPr id="5" name="Title 4"/>
          <p:cNvSpPr>
            <a:spLocks noGrp="1"/>
          </p:cNvSpPr>
          <p:nvPr>
            <p:ph type="title"/>
          </p:nvPr>
        </p:nvSpPr>
        <p:spPr>
          <a:xfrm>
            <a:off x="8173831" y="2428506"/>
            <a:ext cx="2932090" cy="2237491"/>
          </a:xfrm>
        </p:spPr>
        <p:txBody>
          <a:bodyPr>
            <a:noAutofit/>
          </a:bodyPr>
          <a:lstStyle/>
          <a:p>
            <a:pPr algn="ctr"/>
            <a:r>
              <a:rPr lang="en-GB" sz="1800" dirty="0">
                <a:latin typeface="+mn-lt"/>
                <a:cs typeface="Times New Roman" panose="02020603050405020304" pitchFamily="18" charset="0"/>
              </a:rPr>
              <a:t>This the prescription page where the doctor will get to know about the patient’s disease in detail. Patient will also be able to inform about his allergies so that the doctor can prescribe medicine accordingly. </a:t>
            </a:r>
            <a:endParaRPr lang="en-US" sz="1800" dirty="0">
              <a:latin typeface="+mn-lt"/>
              <a:cs typeface="Times New Roman" panose="02020603050405020304" pitchFamily="18" charset="0"/>
            </a:endParaRPr>
          </a:p>
        </p:txBody>
      </p:sp>
    </p:spTree>
    <p:extLst>
      <p:ext uri="{BB962C8B-B14F-4D97-AF65-F5344CB8AC3E}">
        <p14:creationId xmlns:p14="http://schemas.microsoft.com/office/powerpoint/2010/main" val="434632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4931" y="1258187"/>
            <a:ext cx="2096539" cy="474091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895" y="1258348"/>
            <a:ext cx="2589779" cy="474075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5727" y="1258348"/>
            <a:ext cx="2426380" cy="474075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86078" y="1258348"/>
            <a:ext cx="2359428" cy="474075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1" name="Title 10"/>
          <p:cNvSpPr>
            <a:spLocks noGrp="1"/>
          </p:cNvSpPr>
          <p:nvPr>
            <p:ph type="title"/>
          </p:nvPr>
        </p:nvSpPr>
        <p:spPr>
          <a:xfrm>
            <a:off x="0" y="335560"/>
            <a:ext cx="12192000" cy="578839"/>
          </a:xfrm>
        </p:spPr>
        <p:txBody>
          <a:bodyPr>
            <a:normAutofit/>
          </a:bodyPr>
          <a:lstStyle/>
          <a:p>
            <a:pPr algn="ctr"/>
            <a:r>
              <a:rPr lang="en-GB" sz="1800" dirty="0">
                <a:latin typeface="+mn-lt"/>
                <a:cs typeface="Times New Roman" panose="02020603050405020304" pitchFamily="18" charset="0"/>
              </a:rPr>
              <a:t>The following codes have been used to style the prescription and delivery pages.</a:t>
            </a:r>
            <a:endParaRPr lang="en-US" sz="1800" dirty="0">
              <a:latin typeface="+mn-lt"/>
              <a:cs typeface="Times New Roman" panose="02020603050405020304" pitchFamily="18" charset="0"/>
            </a:endParaRPr>
          </a:p>
        </p:txBody>
      </p:sp>
    </p:spTree>
    <p:extLst>
      <p:ext uri="{BB962C8B-B14F-4D97-AF65-F5344CB8AC3E}">
        <p14:creationId xmlns:p14="http://schemas.microsoft.com/office/powerpoint/2010/main" val="1655760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5D196F-04E7-4299-B603-F21EF378C0DC}"/>
              </a:ext>
            </a:extLst>
          </p:cNvPr>
          <p:cNvSpPr txBox="1"/>
          <p:nvPr/>
        </p:nvSpPr>
        <p:spPr>
          <a:xfrm>
            <a:off x="4324350" y="2686050"/>
            <a:ext cx="4133850" cy="923330"/>
          </a:xfrm>
          <a:prstGeom prst="rect">
            <a:avLst/>
          </a:prstGeom>
          <a:noFill/>
        </p:spPr>
        <p:txBody>
          <a:bodyPr wrap="square" rtlCol="0">
            <a:spAutoFit/>
          </a:bodyPr>
          <a:lstStyle/>
          <a:p>
            <a:r>
              <a:rPr lang="en-US" sz="5400" dirty="0">
                <a:solidFill>
                  <a:srgbClr val="7030A0"/>
                </a:solidFill>
              </a:rPr>
              <a:t>LOGIN PAGE</a:t>
            </a:r>
          </a:p>
        </p:txBody>
      </p:sp>
    </p:spTree>
    <p:extLst>
      <p:ext uri="{BB962C8B-B14F-4D97-AF65-F5344CB8AC3E}">
        <p14:creationId xmlns:p14="http://schemas.microsoft.com/office/powerpoint/2010/main" val="42624466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A4691A-7AD3-48C1-8400-F3284AAF8380}"/>
              </a:ext>
            </a:extLst>
          </p:cNvPr>
          <p:cNvSpPr txBox="1"/>
          <p:nvPr/>
        </p:nvSpPr>
        <p:spPr>
          <a:xfrm>
            <a:off x="3337584" y="2967335"/>
            <a:ext cx="5516831" cy="923330"/>
          </a:xfrm>
          <a:prstGeom prst="rect">
            <a:avLst/>
          </a:prstGeom>
          <a:noFill/>
        </p:spPr>
        <p:txBody>
          <a:bodyPr wrap="none" rtlCol="0">
            <a:spAutoFit/>
          </a:bodyPr>
          <a:lstStyle/>
          <a:p>
            <a:pPr algn="ctr"/>
            <a:r>
              <a:rPr lang="en-US" sz="5400" dirty="0">
                <a:solidFill>
                  <a:srgbClr val="7030A0"/>
                </a:solidFill>
              </a:rPr>
              <a:t>SELLER’S WINDOW</a:t>
            </a:r>
          </a:p>
        </p:txBody>
      </p:sp>
    </p:spTree>
    <p:extLst>
      <p:ext uri="{BB962C8B-B14F-4D97-AF65-F5344CB8AC3E}">
        <p14:creationId xmlns:p14="http://schemas.microsoft.com/office/powerpoint/2010/main" val="18567730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A34AF7E-5B18-441E-82B3-DD9C57ED098E}"/>
              </a:ext>
            </a:extLst>
          </p:cNvPr>
          <p:cNvSpPr txBox="1"/>
          <p:nvPr/>
        </p:nvSpPr>
        <p:spPr>
          <a:xfrm>
            <a:off x="8140699" y="1656298"/>
            <a:ext cx="2997200" cy="2862322"/>
          </a:xfrm>
          <a:prstGeom prst="rect">
            <a:avLst/>
          </a:prstGeom>
          <a:noFill/>
        </p:spPr>
        <p:txBody>
          <a:bodyPr wrap="square" rtlCol="0">
            <a:spAutoFit/>
          </a:bodyPr>
          <a:lstStyle/>
          <a:p>
            <a:pPr algn="ctr"/>
            <a:r>
              <a:rPr lang="en-US" dirty="0"/>
              <a:t>This is the page from which the seller can access various pages according to its need. The navigation bar has a hover effect to allow ease. The home button has been kept active to give it a permanent highlight. In the next slides we can see what each of the pages look like</a:t>
            </a:r>
          </a:p>
        </p:txBody>
      </p:sp>
      <p:pic>
        <p:nvPicPr>
          <p:cNvPr id="5" name="Picture 4">
            <a:extLst>
              <a:ext uri="{FF2B5EF4-FFF2-40B4-BE49-F238E27FC236}">
                <a16:creationId xmlns:a16="http://schemas.microsoft.com/office/drawing/2014/main" id="{AEA4C6EC-4009-4C55-BB64-3EA253221314}"/>
              </a:ext>
            </a:extLst>
          </p:cNvPr>
          <p:cNvPicPr>
            <a:picLocks noChangeAspect="1"/>
          </p:cNvPicPr>
          <p:nvPr/>
        </p:nvPicPr>
        <p:blipFill rotWithShape="1">
          <a:blip r:embed="rId2">
            <a:extLst>
              <a:ext uri="{28A0092B-C50C-407E-A947-70E740481C1C}">
                <a14:useLocalDpi xmlns:a14="http://schemas.microsoft.com/office/drawing/2010/main" val="0"/>
              </a:ext>
            </a:extLst>
          </a:blip>
          <a:srcRect t="6667" r="25605" b="36232"/>
          <a:stretch/>
        </p:blipFill>
        <p:spPr>
          <a:xfrm>
            <a:off x="1228724" y="1661120"/>
            <a:ext cx="5947081" cy="28575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059389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46FA9C-4336-4AAF-AF1B-BC74A0F068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98" y="1777805"/>
            <a:ext cx="6814003" cy="3302388"/>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DFB49E01-C5A4-4F3A-B508-68E1B62EA5D7}"/>
              </a:ext>
            </a:extLst>
          </p:cNvPr>
          <p:cNvSpPr txBox="1"/>
          <p:nvPr/>
        </p:nvSpPr>
        <p:spPr>
          <a:xfrm>
            <a:off x="8674100" y="1582340"/>
            <a:ext cx="2603500" cy="3693319"/>
          </a:xfrm>
          <a:prstGeom prst="rect">
            <a:avLst/>
          </a:prstGeom>
          <a:noFill/>
        </p:spPr>
        <p:txBody>
          <a:bodyPr wrap="square" rtlCol="0">
            <a:spAutoFit/>
          </a:bodyPr>
          <a:lstStyle/>
          <a:p>
            <a:pPr algn="ctr"/>
            <a:r>
              <a:rPr lang="en-US" dirty="0"/>
              <a:t>This is the Seller’s Personal Information page from which a particular seller can look for information regarding its own business. There is also an update feature that allows it to update information incase of change of company name, location change and license number change</a:t>
            </a:r>
          </a:p>
        </p:txBody>
      </p:sp>
    </p:spTree>
    <p:extLst>
      <p:ext uri="{BB962C8B-B14F-4D97-AF65-F5344CB8AC3E}">
        <p14:creationId xmlns:p14="http://schemas.microsoft.com/office/powerpoint/2010/main" val="36624530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019867-0124-46F7-A8E4-7E5653E1AA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315" y="1860510"/>
            <a:ext cx="5813567" cy="3136979"/>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7A3CE7F1-7E6D-4CDE-B884-CBC26A3C7655}"/>
              </a:ext>
            </a:extLst>
          </p:cNvPr>
          <p:cNvSpPr txBox="1"/>
          <p:nvPr/>
        </p:nvSpPr>
        <p:spPr>
          <a:xfrm>
            <a:off x="7753082" y="2413337"/>
            <a:ext cx="3854719" cy="2031325"/>
          </a:xfrm>
          <a:prstGeom prst="rect">
            <a:avLst/>
          </a:prstGeom>
          <a:noFill/>
        </p:spPr>
        <p:txBody>
          <a:bodyPr wrap="square" rtlCol="0">
            <a:spAutoFit/>
          </a:bodyPr>
          <a:lstStyle/>
          <a:p>
            <a:pPr algn="ctr"/>
            <a:r>
              <a:rPr lang="en-US" dirty="0"/>
              <a:t>This is the stock view so that sellers </a:t>
            </a:r>
          </a:p>
          <a:p>
            <a:pPr algn="ctr"/>
            <a:r>
              <a:rPr lang="en-US" dirty="0"/>
              <a:t>can review their supply stock. Incase, of depleted stock, thy can refer the patient to a nearby pharmacy. It shows just one row, but it will take as many rows it has to depending on the stock table of the Medisend database</a:t>
            </a:r>
          </a:p>
        </p:txBody>
      </p:sp>
    </p:spTree>
    <p:extLst>
      <p:ext uri="{BB962C8B-B14F-4D97-AF65-F5344CB8AC3E}">
        <p14:creationId xmlns:p14="http://schemas.microsoft.com/office/powerpoint/2010/main" val="4227645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BE4600-1368-4258-8146-1EE3F098B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7917" y="2319685"/>
            <a:ext cx="6753166" cy="2218630"/>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932F8A2F-A46B-4D1C-A1D1-B44A42265C81}"/>
              </a:ext>
            </a:extLst>
          </p:cNvPr>
          <p:cNvSpPr txBox="1"/>
          <p:nvPr/>
        </p:nvSpPr>
        <p:spPr>
          <a:xfrm>
            <a:off x="8497917" y="1952992"/>
            <a:ext cx="2976987" cy="2585323"/>
          </a:xfrm>
          <a:prstGeom prst="rect">
            <a:avLst/>
          </a:prstGeom>
          <a:noFill/>
        </p:spPr>
        <p:txBody>
          <a:bodyPr wrap="square" rtlCol="0">
            <a:spAutoFit/>
          </a:bodyPr>
          <a:lstStyle/>
          <a:p>
            <a:pPr algn="ctr"/>
            <a:r>
              <a:rPr lang="en-US" dirty="0"/>
              <a:t>This is the delivery view. It will information regarding what home deliveries were made and what are still left</a:t>
            </a:r>
          </a:p>
          <a:p>
            <a:pPr algn="ctr"/>
            <a:r>
              <a:rPr lang="en-US" dirty="0"/>
              <a:t>with details on patient in terms of name, address, medicine with quantity, delivery date and delivery status. </a:t>
            </a:r>
          </a:p>
        </p:txBody>
      </p:sp>
    </p:spTree>
    <p:extLst>
      <p:ext uri="{BB962C8B-B14F-4D97-AF65-F5344CB8AC3E}">
        <p14:creationId xmlns:p14="http://schemas.microsoft.com/office/powerpoint/2010/main" val="26191021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3BB2DF-FCDC-43C9-9E81-D6EC0067B214}"/>
              </a:ext>
            </a:extLst>
          </p:cNvPr>
          <p:cNvPicPr>
            <a:picLocks noChangeAspect="1"/>
          </p:cNvPicPr>
          <p:nvPr/>
        </p:nvPicPr>
        <p:blipFill rotWithShape="1">
          <a:blip r:embed="rId2">
            <a:extLst>
              <a:ext uri="{28A0092B-C50C-407E-A947-70E740481C1C}">
                <a14:useLocalDpi xmlns:a14="http://schemas.microsoft.com/office/drawing/2010/main" val="0"/>
              </a:ext>
            </a:extLst>
          </a:blip>
          <a:srcRect t="9334" r="34166" b="10741"/>
          <a:stretch/>
        </p:blipFill>
        <p:spPr>
          <a:xfrm>
            <a:off x="1137096" y="600235"/>
            <a:ext cx="4367427" cy="4266127"/>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10F8C19D-1C56-46ED-9A49-41E90D0165E3}"/>
              </a:ext>
            </a:extLst>
          </p:cNvPr>
          <p:cNvSpPr txBox="1"/>
          <p:nvPr/>
        </p:nvSpPr>
        <p:spPr>
          <a:xfrm>
            <a:off x="6998061" y="1957735"/>
            <a:ext cx="4056843" cy="1754326"/>
          </a:xfrm>
          <a:prstGeom prst="rect">
            <a:avLst/>
          </a:prstGeom>
          <a:noFill/>
        </p:spPr>
        <p:txBody>
          <a:bodyPr wrap="square" rtlCol="0">
            <a:spAutoFit/>
          </a:bodyPr>
          <a:lstStyle/>
          <a:p>
            <a:pPr algn="ctr"/>
            <a:r>
              <a:rPr lang="en-US" dirty="0"/>
              <a:t>This is the receipt section that will be completed at the pharmacy. It will carry each of the seller’s ID and Pharmacy name. We have kept a checkbox for the billing address. The next section of the billing page is given in the next slide. </a:t>
            </a:r>
          </a:p>
        </p:txBody>
      </p:sp>
      <p:pic>
        <p:nvPicPr>
          <p:cNvPr id="6" name="Picture 5">
            <a:extLst>
              <a:ext uri="{FF2B5EF4-FFF2-40B4-BE49-F238E27FC236}">
                <a16:creationId xmlns:a16="http://schemas.microsoft.com/office/drawing/2014/main" id="{D3170BE1-271D-42E9-8A9A-FC905F357F7A}"/>
              </a:ext>
            </a:extLst>
          </p:cNvPr>
          <p:cNvPicPr>
            <a:picLocks noChangeAspect="1"/>
          </p:cNvPicPr>
          <p:nvPr/>
        </p:nvPicPr>
        <p:blipFill rotWithShape="1">
          <a:blip r:embed="rId3">
            <a:extLst>
              <a:ext uri="{28A0092B-C50C-407E-A947-70E740481C1C}">
                <a14:useLocalDpi xmlns:a14="http://schemas.microsoft.com/office/drawing/2010/main" val="0"/>
              </a:ext>
            </a:extLst>
          </a:blip>
          <a:srcRect t="62679" b="5673"/>
          <a:stretch/>
        </p:blipFill>
        <p:spPr>
          <a:xfrm>
            <a:off x="336996" y="5105400"/>
            <a:ext cx="6228904" cy="1152365"/>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9587CC65-931F-4574-8257-2201BA506023}"/>
              </a:ext>
            </a:extLst>
          </p:cNvPr>
          <p:cNvSpPr txBox="1"/>
          <p:nvPr/>
        </p:nvSpPr>
        <p:spPr>
          <a:xfrm>
            <a:off x="7281325" y="5358416"/>
            <a:ext cx="3490314" cy="646331"/>
          </a:xfrm>
          <a:prstGeom prst="rect">
            <a:avLst/>
          </a:prstGeom>
          <a:noFill/>
        </p:spPr>
        <p:txBody>
          <a:bodyPr wrap="none" rtlCol="0">
            <a:spAutoFit/>
          </a:bodyPr>
          <a:lstStyle/>
          <a:p>
            <a:pPr algn="ctr"/>
            <a:r>
              <a:rPr lang="en-US" dirty="0"/>
              <a:t>This is the bill section which shows </a:t>
            </a:r>
          </a:p>
          <a:p>
            <a:pPr algn="ctr"/>
            <a:r>
              <a:rPr lang="en-US" dirty="0"/>
              <a:t>the purchase calculation</a:t>
            </a:r>
          </a:p>
        </p:txBody>
      </p:sp>
    </p:spTree>
    <p:extLst>
      <p:ext uri="{BB962C8B-B14F-4D97-AF65-F5344CB8AC3E}">
        <p14:creationId xmlns:p14="http://schemas.microsoft.com/office/powerpoint/2010/main" val="24960417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9355E0-6245-4306-A6BB-7684B3AF1B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1" y="107950"/>
            <a:ext cx="5842000" cy="323850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04A83F03-03E3-4046-95E3-59BB4599D7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5699" y="3524250"/>
            <a:ext cx="5842000" cy="3238500"/>
          </a:xfrm>
          <a:prstGeom prst="rect">
            <a:avLst/>
          </a:prstGeom>
          <a:ln>
            <a:noFill/>
          </a:ln>
          <a:effectLst>
            <a:outerShdw blurRad="292100" dist="139700" dir="2700000" algn="tl" rotWithShape="0">
              <a:srgbClr val="333333">
                <a:alpha val="65000"/>
              </a:srgbClr>
            </a:outerShdw>
          </a:effectLst>
        </p:spPr>
      </p:pic>
      <p:sp>
        <p:nvSpPr>
          <p:cNvPr id="6" name="Arrow: Left 5">
            <a:extLst>
              <a:ext uri="{FF2B5EF4-FFF2-40B4-BE49-F238E27FC236}">
                <a16:creationId xmlns:a16="http://schemas.microsoft.com/office/drawing/2014/main" id="{B73E2ECD-CFD3-4FD3-833E-D97EF6EE05A2}"/>
              </a:ext>
            </a:extLst>
          </p:cNvPr>
          <p:cNvSpPr/>
          <p:nvPr/>
        </p:nvSpPr>
        <p:spPr>
          <a:xfrm>
            <a:off x="5105400" y="4800600"/>
            <a:ext cx="698500" cy="685800"/>
          </a:xfrm>
          <a:prstGeom prst="lef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Arrow: Left 6">
            <a:extLst>
              <a:ext uri="{FF2B5EF4-FFF2-40B4-BE49-F238E27FC236}">
                <a16:creationId xmlns:a16="http://schemas.microsoft.com/office/drawing/2014/main" id="{74B05461-4000-4493-85BD-8E35AB3E24B7}"/>
              </a:ext>
            </a:extLst>
          </p:cNvPr>
          <p:cNvSpPr/>
          <p:nvPr/>
        </p:nvSpPr>
        <p:spPr>
          <a:xfrm rot="10800000">
            <a:off x="6235699" y="1384300"/>
            <a:ext cx="698500" cy="685800"/>
          </a:xfrm>
          <a:prstGeom prst="lef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B518D0F-D7C8-401F-8EF5-732CADE85816}"/>
              </a:ext>
            </a:extLst>
          </p:cNvPr>
          <p:cNvSpPr txBox="1"/>
          <p:nvPr/>
        </p:nvSpPr>
        <p:spPr>
          <a:xfrm>
            <a:off x="7518400" y="1542533"/>
            <a:ext cx="4102470" cy="369332"/>
          </a:xfrm>
          <a:prstGeom prst="rect">
            <a:avLst/>
          </a:prstGeom>
          <a:noFill/>
        </p:spPr>
        <p:txBody>
          <a:bodyPr wrap="none" rtlCol="0">
            <a:spAutoFit/>
          </a:bodyPr>
          <a:lstStyle/>
          <a:p>
            <a:r>
              <a:rPr lang="en-US" dirty="0"/>
              <a:t>Snippet of Seller Page html and </a:t>
            </a:r>
            <a:r>
              <a:rPr lang="en-US" dirty="0" err="1"/>
              <a:t>css</a:t>
            </a:r>
            <a:r>
              <a:rPr lang="en-US" dirty="0"/>
              <a:t> styling</a:t>
            </a:r>
          </a:p>
        </p:txBody>
      </p:sp>
      <p:sp>
        <p:nvSpPr>
          <p:cNvPr id="9" name="Rectangle 8">
            <a:extLst>
              <a:ext uri="{FF2B5EF4-FFF2-40B4-BE49-F238E27FC236}">
                <a16:creationId xmlns:a16="http://schemas.microsoft.com/office/drawing/2014/main" id="{33C7CDC9-A42C-457B-9545-03B2B82E1585}"/>
              </a:ext>
            </a:extLst>
          </p:cNvPr>
          <p:cNvSpPr/>
          <p:nvPr/>
        </p:nvSpPr>
        <p:spPr>
          <a:xfrm>
            <a:off x="1044483" y="4840069"/>
            <a:ext cx="3981635" cy="646331"/>
          </a:xfrm>
          <a:prstGeom prst="rect">
            <a:avLst/>
          </a:prstGeom>
        </p:spPr>
        <p:txBody>
          <a:bodyPr wrap="square">
            <a:spAutoFit/>
          </a:bodyPr>
          <a:lstStyle/>
          <a:p>
            <a:pPr algn="ctr"/>
            <a:r>
              <a:rPr lang="en-US" dirty="0"/>
              <a:t>Snippet of Seller Personal </a:t>
            </a:r>
            <a:r>
              <a:rPr lang="en-US" dirty="0" err="1"/>
              <a:t>Infomation</a:t>
            </a:r>
            <a:r>
              <a:rPr lang="en-US" dirty="0"/>
              <a:t> Page html and </a:t>
            </a:r>
            <a:r>
              <a:rPr lang="en-US" dirty="0" err="1"/>
              <a:t>css</a:t>
            </a:r>
            <a:r>
              <a:rPr lang="en-US" dirty="0"/>
              <a:t> styling</a:t>
            </a:r>
          </a:p>
        </p:txBody>
      </p:sp>
    </p:spTree>
    <p:extLst>
      <p:ext uri="{BB962C8B-B14F-4D97-AF65-F5344CB8AC3E}">
        <p14:creationId xmlns:p14="http://schemas.microsoft.com/office/powerpoint/2010/main" val="27212341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6CEA06-FD06-49E8-AC5C-12B453765B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65100"/>
            <a:ext cx="5842000" cy="317500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7FA7FB41-5809-4498-9F1A-03F3354154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429000"/>
            <a:ext cx="5841998" cy="3263900"/>
          </a:xfrm>
          <a:prstGeom prst="rect">
            <a:avLst/>
          </a:prstGeom>
          <a:ln>
            <a:noFill/>
          </a:ln>
          <a:effectLst>
            <a:outerShdw blurRad="292100" dist="139700" dir="2700000" algn="tl" rotWithShape="0">
              <a:srgbClr val="333333">
                <a:alpha val="65000"/>
              </a:srgbClr>
            </a:outerShdw>
          </a:effectLst>
        </p:spPr>
      </p:pic>
      <p:sp>
        <p:nvSpPr>
          <p:cNvPr id="6" name="Arrow: Left 5">
            <a:extLst>
              <a:ext uri="{FF2B5EF4-FFF2-40B4-BE49-F238E27FC236}">
                <a16:creationId xmlns:a16="http://schemas.microsoft.com/office/drawing/2014/main" id="{2E6C3EA9-CB2E-474A-B3E1-733C877FA318}"/>
              </a:ext>
            </a:extLst>
          </p:cNvPr>
          <p:cNvSpPr/>
          <p:nvPr/>
        </p:nvSpPr>
        <p:spPr>
          <a:xfrm rot="10800000">
            <a:off x="6528072" y="1422400"/>
            <a:ext cx="698500" cy="685800"/>
          </a:xfrm>
          <a:prstGeom prst="lef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Left 6">
            <a:extLst>
              <a:ext uri="{FF2B5EF4-FFF2-40B4-BE49-F238E27FC236}">
                <a16:creationId xmlns:a16="http://schemas.microsoft.com/office/drawing/2014/main" id="{CA1A290D-9CC5-445E-AAAB-AF2145C3B626}"/>
              </a:ext>
            </a:extLst>
          </p:cNvPr>
          <p:cNvSpPr/>
          <p:nvPr/>
        </p:nvSpPr>
        <p:spPr>
          <a:xfrm>
            <a:off x="4883768" y="4718050"/>
            <a:ext cx="698500" cy="685800"/>
          </a:xfrm>
          <a:prstGeom prst="lef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B9F0B79-426F-4977-90E9-23F7BE13F27D}"/>
              </a:ext>
            </a:extLst>
          </p:cNvPr>
          <p:cNvSpPr/>
          <p:nvPr/>
        </p:nvSpPr>
        <p:spPr>
          <a:xfrm>
            <a:off x="7760244" y="1449169"/>
            <a:ext cx="2513509" cy="646331"/>
          </a:xfrm>
          <a:prstGeom prst="rect">
            <a:avLst/>
          </a:prstGeom>
        </p:spPr>
        <p:txBody>
          <a:bodyPr wrap="none">
            <a:spAutoFit/>
          </a:bodyPr>
          <a:lstStyle/>
          <a:p>
            <a:pPr algn="ctr"/>
            <a:r>
              <a:rPr lang="en-US" dirty="0"/>
              <a:t>Snippet of Seller Stock </a:t>
            </a:r>
          </a:p>
          <a:p>
            <a:pPr algn="ctr"/>
            <a:r>
              <a:rPr lang="en-US" dirty="0"/>
              <a:t>Page html and </a:t>
            </a:r>
            <a:r>
              <a:rPr lang="en-US" dirty="0" err="1"/>
              <a:t>css</a:t>
            </a:r>
            <a:r>
              <a:rPr lang="en-US" dirty="0"/>
              <a:t> styling</a:t>
            </a:r>
          </a:p>
        </p:txBody>
      </p:sp>
      <p:sp>
        <p:nvSpPr>
          <p:cNvPr id="9" name="Rectangle 8">
            <a:extLst>
              <a:ext uri="{FF2B5EF4-FFF2-40B4-BE49-F238E27FC236}">
                <a16:creationId xmlns:a16="http://schemas.microsoft.com/office/drawing/2014/main" id="{1AEC3A63-6BD6-4399-A1D0-5865B09397C1}"/>
              </a:ext>
            </a:extLst>
          </p:cNvPr>
          <p:cNvSpPr/>
          <p:nvPr/>
        </p:nvSpPr>
        <p:spPr>
          <a:xfrm>
            <a:off x="1776763" y="4757519"/>
            <a:ext cx="2593274" cy="646331"/>
          </a:xfrm>
          <a:prstGeom prst="rect">
            <a:avLst/>
          </a:prstGeom>
        </p:spPr>
        <p:txBody>
          <a:bodyPr wrap="none">
            <a:spAutoFit/>
          </a:bodyPr>
          <a:lstStyle/>
          <a:p>
            <a:r>
              <a:rPr lang="en-US" dirty="0"/>
              <a:t>Snippet of Seller Delivery </a:t>
            </a:r>
          </a:p>
          <a:p>
            <a:pPr algn="ctr"/>
            <a:r>
              <a:rPr lang="en-US" dirty="0"/>
              <a:t>Page html and </a:t>
            </a:r>
            <a:r>
              <a:rPr lang="en-US" dirty="0" err="1"/>
              <a:t>css</a:t>
            </a:r>
            <a:r>
              <a:rPr lang="en-US" dirty="0"/>
              <a:t> styling</a:t>
            </a:r>
          </a:p>
        </p:txBody>
      </p:sp>
    </p:spTree>
    <p:extLst>
      <p:ext uri="{BB962C8B-B14F-4D97-AF65-F5344CB8AC3E}">
        <p14:creationId xmlns:p14="http://schemas.microsoft.com/office/powerpoint/2010/main" val="31357543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69BBE8-65B2-40A6-ADE3-80FBD545F3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553" y="88899"/>
            <a:ext cx="5842447" cy="3340101"/>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6797E983-B29D-4B45-9FD3-2822EDC694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528714"/>
            <a:ext cx="5981700" cy="3218047"/>
          </a:xfrm>
          <a:prstGeom prst="rect">
            <a:avLst/>
          </a:prstGeom>
          <a:ln>
            <a:noFill/>
          </a:ln>
          <a:effectLst>
            <a:outerShdw blurRad="292100" dist="139700" dir="2700000" algn="tl" rotWithShape="0">
              <a:srgbClr val="333333">
                <a:alpha val="65000"/>
              </a:srgbClr>
            </a:outerShdw>
          </a:effectLst>
        </p:spPr>
      </p:pic>
      <p:sp>
        <p:nvSpPr>
          <p:cNvPr id="6" name="Arrow: Left 5">
            <a:extLst>
              <a:ext uri="{FF2B5EF4-FFF2-40B4-BE49-F238E27FC236}">
                <a16:creationId xmlns:a16="http://schemas.microsoft.com/office/drawing/2014/main" id="{67DD277E-79E6-4E78-8460-52AECD2BF457}"/>
              </a:ext>
            </a:extLst>
          </p:cNvPr>
          <p:cNvSpPr/>
          <p:nvPr/>
        </p:nvSpPr>
        <p:spPr>
          <a:xfrm rot="10800000">
            <a:off x="6439172" y="1416049"/>
            <a:ext cx="698500" cy="685800"/>
          </a:xfrm>
          <a:prstGeom prst="lef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Left 6">
            <a:extLst>
              <a:ext uri="{FF2B5EF4-FFF2-40B4-BE49-F238E27FC236}">
                <a16:creationId xmlns:a16="http://schemas.microsoft.com/office/drawing/2014/main" id="{2A517255-EF1D-4CC0-AA50-8B22E91F4CE2}"/>
              </a:ext>
            </a:extLst>
          </p:cNvPr>
          <p:cNvSpPr/>
          <p:nvPr/>
        </p:nvSpPr>
        <p:spPr>
          <a:xfrm>
            <a:off x="4883768" y="4794837"/>
            <a:ext cx="698500" cy="685800"/>
          </a:xfrm>
          <a:prstGeom prst="lef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A5065A9B-9260-4B77-A33B-BD9257243A5D}"/>
              </a:ext>
            </a:extLst>
          </p:cNvPr>
          <p:cNvSpPr/>
          <p:nvPr/>
        </p:nvSpPr>
        <p:spPr>
          <a:xfrm>
            <a:off x="6223002" y="1416049"/>
            <a:ext cx="6096000" cy="646331"/>
          </a:xfrm>
          <a:prstGeom prst="rect">
            <a:avLst/>
          </a:prstGeom>
        </p:spPr>
        <p:txBody>
          <a:bodyPr>
            <a:spAutoFit/>
          </a:bodyPr>
          <a:lstStyle/>
          <a:p>
            <a:pPr algn="ctr"/>
            <a:r>
              <a:rPr lang="en-US" dirty="0"/>
              <a:t>Snippet of Seller Prescription </a:t>
            </a:r>
          </a:p>
          <a:p>
            <a:pPr algn="ctr"/>
            <a:r>
              <a:rPr lang="en-US" dirty="0"/>
              <a:t>Page html and </a:t>
            </a:r>
            <a:r>
              <a:rPr lang="en-US" dirty="0" err="1"/>
              <a:t>css</a:t>
            </a:r>
            <a:r>
              <a:rPr lang="en-US" dirty="0"/>
              <a:t> styling</a:t>
            </a:r>
          </a:p>
        </p:txBody>
      </p:sp>
      <p:sp>
        <p:nvSpPr>
          <p:cNvPr id="9" name="Rectangle 8">
            <a:extLst>
              <a:ext uri="{FF2B5EF4-FFF2-40B4-BE49-F238E27FC236}">
                <a16:creationId xmlns:a16="http://schemas.microsoft.com/office/drawing/2014/main" id="{78A9B698-33DF-450A-9F0B-5DF26453F8C3}"/>
              </a:ext>
            </a:extLst>
          </p:cNvPr>
          <p:cNvSpPr/>
          <p:nvPr/>
        </p:nvSpPr>
        <p:spPr>
          <a:xfrm>
            <a:off x="-127000" y="4814571"/>
            <a:ext cx="6096000" cy="646331"/>
          </a:xfrm>
          <a:prstGeom prst="rect">
            <a:avLst/>
          </a:prstGeom>
        </p:spPr>
        <p:txBody>
          <a:bodyPr>
            <a:spAutoFit/>
          </a:bodyPr>
          <a:lstStyle/>
          <a:p>
            <a:pPr algn="ctr"/>
            <a:r>
              <a:rPr lang="en-US" dirty="0"/>
              <a:t>Snippet of Seller’s Customer </a:t>
            </a:r>
          </a:p>
          <a:p>
            <a:pPr algn="ctr"/>
            <a:r>
              <a:rPr lang="en-US" dirty="0"/>
              <a:t>Receipt Page html and </a:t>
            </a:r>
            <a:r>
              <a:rPr lang="en-US" dirty="0" err="1"/>
              <a:t>css</a:t>
            </a:r>
            <a:r>
              <a:rPr lang="en-US" dirty="0"/>
              <a:t> styling</a:t>
            </a:r>
          </a:p>
        </p:txBody>
      </p:sp>
    </p:spTree>
    <p:extLst>
      <p:ext uri="{BB962C8B-B14F-4D97-AF65-F5344CB8AC3E}">
        <p14:creationId xmlns:p14="http://schemas.microsoft.com/office/powerpoint/2010/main" val="4080244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AF1A44-C9E0-4AA3-BF9D-B3101BF454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5745" y="808767"/>
            <a:ext cx="5941341" cy="5240465"/>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B487EC46-6864-4810-945E-3439C1A6EBD0}"/>
              </a:ext>
            </a:extLst>
          </p:cNvPr>
          <p:cNvSpPr txBox="1"/>
          <p:nvPr/>
        </p:nvSpPr>
        <p:spPr>
          <a:xfrm>
            <a:off x="8011954" y="2551837"/>
            <a:ext cx="3581632" cy="1754326"/>
          </a:xfrm>
          <a:prstGeom prst="rect">
            <a:avLst/>
          </a:prstGeom>
          <a:noFill/>
        </p:spPr>
        <p:txBody>
          <a:bodyPr wrap="square" rtlCol="0">
            <a:spAutoFit/>
          </a:bodyPr>
          <a:lstStyle/>
          <a:p>
            <a:r>
              <a:rPr lang="en-US" dirty="0"/>
              <a:t>This is the seller’s view of the prescription page Which they can access upon request of patient name. It has the doctor’s necessary information for validation sake to avoid unwanted purchases.</a:t>
            </a:r>
          </a:p>
        </p:txBody>
      </p:sp>
    </p:spTree>
    <p:extLst>
      <p:ext uri="{BB962C8B-B14F-4D97-AF65-F5344CB8AC3E}">
        <p14:creationId xmlns:p14="http://schemas.microsoft.com/office/powerpoint/2010/main" val="4223603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89CD7F-47AA-4FF4-ACAB-EAA579B676EC}"/>
              </a:ext>
            </a:extLst>
          </p:cNvPr>
          <p:cNvSpPr txBox="1"/>
          <p:nvPr/>
        </p:nvSpPr>
        <p:spPr>
          <a:xfrm>
            <a:off x="6923763" y="2146708"/>
            <a:ext cx="4731342" cy="3785652"/>
          </a:xfrm>
          <a:prstGeom prst="rect">
            <a:avLst/>
          </a:prstGeom>
          <a:noFill/>
        </p:spPr>
        <p:txBody>
          <a:bodyPr wrap="square" rtlCol="0">
            <a:spAutoFit/>
          </a:bodyPr>
          <a:lstStyle/>
          <a:p>
            <a:pPr algn="ctr"/>
            <a:r>
              <a:rPr lang="en-US" dirty="0"/>
              <a:t>This is the homepage of our database. The homepage opens up to a simple log of three other link to the login pages of Doctor, Seller and Patient. </a:t>
            </a:r>
          </a:p>
          <a:p>
            <a:pPr algn="ctr"/>
            <a:endParaRPr lang="en-US" dirty="0"/>
          </a:p>
          <a:p>
            <a:pPr algn="ctr"/>
            <a:r>
              <a:rPr lang="en-US" dirty="0"/>
              <a:t>The first link refers to the Doctor’s login page.</a:t>
            </a:r>
          </a:p>
          <a:p>
            <a:pPr algn="ctr"/>
            <a:r>
              <a:rPr lang="en-US" dirty="0"/>
              <a:t>The second link refers to the Patient’s login page.</a:t>
            </a:r>
          </a:p>
          <a:p>
            <a:pPr algn="ctr"/>
            <a:r>
              <a:rPr lang="en-US" dirty="0"/>
              <a:t>The third link refers to the Seller’s login page.</a:t>
            </a:r>
          </a:p>
          <a:p>
            <a:pPr algn="ctr"/>
            <a:endParaRPr lang="en-US" sz="1400" dirty="0"/>
          </a:p>
          <a:p>
            <a:pPr algn="ctr"/>
            <a:endParaRPr lang="en-US" sz="1400" dirty="0"/>
          </a:p>
          <a:p>
            <a:pPr algn="ctr"/>
            <a:endParaRPr lang="en-US" sz="1400" dirty="0"/>
          </a:p>
          <a:p>
            <a:pPr algn="ctr"/>
            <a:endParaRPr lang="en-US" dirty="0"/>
          </a:p>
          <a:p>
            <a:pPr algn="ctr"/>
            <a:r>
              <a:rPr lang="en-US" dirty="0"/>
              <a:t> </a:t>
            </a:r>
          </a:p>
        </p:txBody>
      </p:sp>
      <p:graphicFrame>
        <p:nvGraphicFramePr>
          <p:cNvPr id="2" name="Object 1">
            <a:extLst>
              <a:ext uri="{FF2B5EF4-FFF2-40B4-BE49-F238E27FC236}">
                <a16:creationId xmlns:a16="http://schemas.microsoft.com/office/drawing/2014/main" id="{A3E4BA13-BC1F-44A9-8FD6-FA16E2606744}"/>
              </a:ext>
            </a:extLst>
          </p:cNvPr>
          <p:cNvGraphicFramePr>
            <a:graphicFrameLocks noChangeAspect="1"/>
          </p:cNvGraphicFramePr>
          <p:nvPr>
            <p:extLst>
              <p:ext uri="{D42A27DB-BD31-4B8C-83A1-F6EECF244321}">
                <p14:modId xmlns:p14="http://schemas.microsoft.com/office/powerpoint/2010/main" val="2802527514"/>
              </p:ext>
            </p:extLst>
          </p:nvPr>
        </p:nvGraphicFramePr>
        <p:xfrm>
          <a:off x="11544300" y="6372225"/>
          <a:ext cx="647700" cy="485775"/>
        </p:xfrm>
        <a:graphic>
          <a:graphicData uri="http://schemas.openxmlformats.org/presentationml/2006/ole">
            <mc:AlternateContent xmlns:mc="http://schemas.openxmlformats.org/markup-compatibility/2006">
              <mc:Choice xmlns:v="urn:schemas-microsoft-com:vml" Requires="v">
                <p:oleObj spid="_x0000_s2071" name="Packager Shell Object" showAsIcon="1" r:id="rId3" imgW="648000" imgH="486000" progId="Package">
                  <p:embed/>
                </p:oleObj>
              </mc:Choice>
              <mc:Fallback>
                <p:oleObj name="Packager Shell Object" showAsIcon="1" r:id="rId3" imgW="648000" imgH="486000" progId="Package">
                  <p:embed/>
                  <p:pic>
                    <p:nvPicPr>
                      <p:cNvPr id="0" name=""/>
                      <p:cNvPicPr/>
                      <p:nvPr/>
                    </p:nvPicPr>
                    <p:blipFill>
                      <a:blip r:embed="rId4"/>
                      <a:stretch>
                        <a:fillRect/>
                      </a:stretch>
                    </p:blipFill>
                    <p:spPr>
                      <a:xfrm>
                        <a:off x="11544300" y="6372225"/>
                        <a:ext cx="647700" cy="485775"/>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67EBE3AF-CC19-49BC-8703-552BD79E0F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895" y="1870745"/>
            <a:ext cx="5975972" cy="32369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117978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8E0462-C863-4261-8FB8-ACD5CFBCC5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0" y="0"/>
            <a:ext cx="12192000" cy="6858000"/>
          </a:xfrm>
          <a:prstGeom prst="rect">
            <a:avLst/>
          </a:prstGeom>
        </p:spPr>
      </p:pic>
      <p:sp>
        <p:nvSpPr>
          <p:cNvPr id="6" name="TextBox 5">
            <a:extLst>
              <a:ext uri="{FF2B5EF4-FFF2-40B4-BE49-F238E27FC236}">
                <a16:creationId xmlns:a16="http://schemas.microsoft.com/office/drawing/2014/main" id="{0DB5295E-3F9C-4145-AB75-8C1449788659}"/>
              </a:ext>
            </a:extLst>
          </p:cNvPr>
          <p:cNvSpPr txBox="1"/>
          <p:nvPr/>
        </p:nvSpPr>
        <p:spPr>
          <a:xfrm>
            <a:off x="4257675" y="2857500"/>
            <a:ext cx="3228975" cy="646331"/>
          </a:xfrm>
          <a:prstGeom prst="rect">
            <a:avLst/>
          </a:prstGeom>
          <a:noFill/>
        </p:spPr>
        <p:txBody>
          <a:bodyPr wrap="square" rtlCol="0">
            <a:spAutoFit/>
          </a:bodyPr>
          <a:lstStyle/>
          <a:p>
            <a:pPr algn="ctr"/>
            <a:r>
              <a:rPr lang="en-US" sz="3600" dirty="0">
                <a:solidFill>
                  <a:schemeClr val="bg1"/>
                </a:solidFill>
                <a:latin typeface="Adobe Heiti Std R" panose="020B0400000000000000" pitchFamily="34" charset="-128"/>
                <a:ea typeface="Adobe Heiti Std R" panose="020B0400000000000000" pitchFamily="34" charset="-128"/>
              </a:rPr>
              <a:t>THE END</a:t>
            </a:r>
          </a:p>
        </p:txBody>
      </p:sp>
    </p:spTree>
    <p:extLst>
      <p:ext uri="{BB962C8B-B14F-4D97-AF65-F5344CB8AC3E}">
        <p14:creationId xmlns:p14="http://schemas.microsoft.com/office/powerpoint/2010/main" val="4078589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82640BCF-D239-4EDE-A9FF-6C23E6CAB407}"/>
              </a:ext>
            </a:extLst>
          </p:cNvPr>
          <p:cNvSpPr txBox="1"/>
          <p:nvPr/>
        </p:nvSpPr>
        <p:spPr>
          <a:xfrm>
            <a:off x="7530052" y="2692866"/>
            <a:ext cx="3969237" cy="1754326"/>
          </a:xfrm>
          <a:prstGeom prst="rect">
            <a:avLst/>
          </a:prstGeom>
          <a:noFill/>
        </p:spPr>
        <p:txBody>
          <a:bodyPr wrap="square" rtlCol="0">
            <a:spAutoFit/>
          </a:bodyPr>
          <a:lstStyle/>
          <a:p>
            <a:pPr algn="ctr"/>
            <a:r>
              <a:rPr lang="en-US" dirty="0"/>
              <a:t>This page takes in the username and the password and links next to the Doctor’s dashboard which contains all the other subpages that accessible by the doctor. </a:t>
            </a:r>
          </a:p>
          <a:p>
            <a:pPr algn="ctr"/>
            <a:endParaRPr lang="en-US" dirty="0"/>
          </a:p>
          <a:p>
            <a:pPr algn="ctr"/>
            <a:endParaRPr lang="en-US" dirty="0"/>
          </a:p>
        </p:txBody>
      </p:sp>
      <p:graphicFrame>
        <p:nvGraphicFramePr>
          <p:cNvPr id="2" name="Object 1">
            <a:extLst>
              <a:ext uri="{FF2B5EF4-FFF2-40B4-BE49-F238E27FC236}">
                <a16:creationId xmlns:a16="http://schemas.microsoft.com/office/drawing/2014/main" id="{0FF36582-BCEB-470B-B505-8467175C753A}"/>
              </a:ext>
            </a:extLst>
          </p:cNvPr>
          <p:cNvGraphicFramePr>
            <a:graphicFrameLocks noChangeAspect="1"/>
          </p:cNvGraphicFramePr>
          <p:nvPr>
            <p:extLst>
              <p:ext uri="{D42A27DB-BD31-4B8C-83A1-F6EECF244321}">
                <p14:modId xmlns:p14="http://schemas.microsoft.com/office/powerpoint/2010/main" val="3415457377"/>
              </p:ext>
            </p:extLst>
          </p:nvPr>
        </p:nvGraphicFramePr>
        <p:xfrm>
          <a:off x="11499289" y="6272475"/>
          <a:ext cx="674688" cy="485775"/>
        </p:xfrm>
        <a:graphic>
          <a:graphicData uri="http://schemas.openxmlformats.org/presentationml/2006/ole">
            <mc:AlternateContent xmlns:mc="http://schemas.openxmlformats.org/markup-compatibility/2006">
              <mc:Choice xmlns:v="urn:schemas-microsoft-com:vml" Requires="v">
                <p:oleObj spid="_x0000_s3095" name="Packager Shell Object" showAsIcon="1" r:id="rId3" imgW="675000" imgH="486000" progId="Package">
                  <p:embed/>
                </p:oleObj>
              </mc:Choice>
              <mc:Fallback>
                <p:oleObj name="Packager Shell Object" showAsIcon="1" r:id="rId3" imgW="675000" imgH="486000" progId="Package">
                  <p:embed/>
                  <p:pic>
                    <p:nvPicPr>
                      <p:cNvPr id="0" name=""/>
                      <p:cNvPicPr/>
                      <p:nvPr/>
                    </p:nvPicPr>
                    <p:blipFill>
                      <a:blip r:embed="rId4"/>
                      <a:stretch>
                        <a:fillRect/>
                      </a:stretch>
                    </p:blipFill>
                    <p:spPr>
                      <a:xfrm>
                        <a:off x="11499289" y="6272475"/>
                        <a:ext cx="674688" cy="485775"/>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BAC25AE3-C652-44C4-837F-A85DA1B909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174" y="1852452"/>
            <a:ext cx="5821098" cy="31530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82237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2C996C1-EEC1-4D38-A80E-3842B1FABD5B}"/>
              </a:ext>
            </a:extLst>
          </p:cNvPr>
          <p:cNvSpPr txBox="1"/>
          <p:nvPr/>
        </p:nvSpPr>
        <p:spPr>
          <a:xfrm>
            <a:off x="6778306" y="2843868"/>
            <a:ext cx="4907560" cy="2308324"/>
          </a:xfrm>
          <a:prstGeom prst="rect">
            <a:avLst/>
          </a:prstGeom>
          <a:noFill/>
        </p:spPr>
        <p:txBody>
          <a:bodyPr wrap="square" rtlCol="0">
            <a:spAutoFit/>
          </a:bodyPr>
          <a:lstStyle/>
          <a:p>
            <a:pPr algn="ctr"/>
            <a:r>
              <a:rPr lang="en-US" dirty="0"/>
              <a:t>This page takes in the username and the password and links next to the Patient’s dashboard which contains all the other subpages that accessible by the Patient.</a:t>
            </a:r>
          </a:p>
          <a:p>
            <a:endParaRPr lang="en-US" dirty="0"/>
          </a:p>
          <a:p>
            <a:endParaRPr lang="en-US" dirty="0"/>
          </a:p>
          <a:p>
            <a:endParaRPr lang="en-US" dirty="0"/>
          </a:p>
          <a:p>
            <a:endParaRPr lang="en-US" dirty="0"/>
          </a:p>
        </p:txBody>
      </p:sp>
      <p:graphicFrame>
        <p:nvGraphicFramePr>
          <p:cNvPr id="2" name="Object 1">
            <a:extLst>
              <a:ext uri="{FF2B5EF4-FFF2-40B4-BE49-F238E27FC236}">
                <a16:creationId xmlns:a16="http://schemas.microsoft.com/office/drawing/2014/main" id="{D666E14A-E73D-448B-BD00-0E2B28D5896C}"/>
              </a:ext>
            </a:extLst>
          </p:cNvPr>
          <p:cNvGraphicFramePr>
            <a:graphicFrameLocks noChangeAspect="1"/>
          </p:cNvGraphicFramePr>
          <p:nvPr>
            <p:extLst>
              <p:ext uri="{D42A27DB-BD31-4B8C-83A1-F6EECF244321}">
                <p14:modId xmlns:p14="http://schemas.microsoft.com/office/powerpoint/2010/main" val="1730742801"/>
              </p:ext>
            </p:extLst>
          </p:nvPr>
        </p:nvGraphicFramePr>
        <p:xfrm>
          <a:off x="11280469" y="6187667"/>
          <a:ext cx="657225" cy="485775"/>
        </p:xfrm>
        <a:graphic>
          <a:graphicData uri="http://schemas.openxmlformats.org/presentationml/2006/ole">
            <mc:AlternateContent xmlns:mc="http://schemas.openxmlformats.org/markup-compatibility/2006">
              <mc:Choice xmlns:v="urn:schemas-microsoft-com:vml" Requires="v">
                <p:oleObj spid="_x0000_s4119" name="Packager Shell Object" showAsIcon="1" r:id="rId3" imgW="657000" imgH="486000" progId="Package">
                  <p:embed/>
                </p:oleObj>
              </mc:Choice>
              <mc:Fallback>
                <p:oleObj name="Packager Shell Object" showAsIcon="1" r:id="rId3" imgW="657000" imgH="486000" progId="Package">
                  <p:embed/>
                  <p:pic>
                    <p:nvPicPr>
                      <p:cNvPr id="0" name=""/>
                      <p:cNvPicPr/>
                      <p:nvPr/>
                    </p:nvPicPr>
                    <p:blipFill>
                      <a:blip r:embed="rId4"/>
                      <a:stretch>
                        <a:fillRect/>
                      </a:stretch>
                    </p:blipFill>
                    <p:spPr>
                      <a:xfrm>
                        <a:off x="11280469" y="6187667"/>
                        <a:ext cx="657225" cy="485775"/>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8B8CBAA4-7F62-4829-BAAE-40BA317B2E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231" y="1911175"/>
            <a:ext cx="5604277" cy="30356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00398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73070BC-AB3A-4BF6-9FAB-89FB4EEAB0B6}"/>
              </a:ext>
            </a:extLst>
          </p:cNvPr>
          <p:cNvSpPr txBox="1"/>
          <p:nvPr/>
        </p:nvSpPr>
        <p:spPr>
          <a:xfrm>
            <a:off x="7166748" y="2768367"/>
            <a:ext cx="4630722" cy="1754326"/>
          </a:xfrm>
          <a:prstGeom prst="rect">
            <a:avLst/>
          </a:prstGeom>
          <a:noFill/>
        </p:spPr>
        <p:txBody>
          <a:bodyPr wrap="square" rtlCol="0">
            <a:spAutoFit/>
          </a:bodyPr>
          <a:lstStyle/>
          <a:p>
            <a:pPr algn="ctr"/>
            <a:r>
              <a:rPr lang="en-US" dirty="0"/>
              <a:t>This page takes in the username and the password and links next to the Seller’s dashboard which contains all the other subpages that are accessible by the Seller. </a:t>
            </a:r>
          </a:p>
          <a:p>
            <a:endParaRPr lang="en-US" dirty="0"/>
          </a:p>
          <a:p>
            <a:endParaRPr lang="en-US" dirty="0"/>
          </a:p>
        </p:txBody>
      </p:sp>
      <p:graphicFrame>
        <p:nvGraphicFramePr>
          <p:cNvPr id="2" name="Object 1">
            <a:extLst>
              <a:ext uri="{FF2B5EF4-FFF2-40B4-BE49-F238E27FC236}">
                <a16:creationId xmlns:a16="http://schemas.microsoft.com/office/drawing/2014/main" id="{9FBEC1F7-F4E7-4AD6-AEDE-FAC1A12E9071}"/>
              </a:ext>
            </a:extLst>
          </p:cNvPr>
          <p:cNvGraphicFramePr>
            <a:graphicFrameLocks noChangeAspect="1"/>
          </p:cNvGraphicFramePr>
          <p:nvPr>
            <p:extLst>
              <p:ext uri="{D42A27DB-BD31-4B8C-83A1-F6EECF244321}">
                <p14:modId xmlns:p14="http://schemas.microsoft.com/office/powerpoint/2010/main" val="3321820933"/>
              </p:ext>
            </p:extLst>
          </p:nvPr>
        </p:nvGraphicFramePr>
        <p:xfrm>
          <a:off x="11414897" y="6197396"/>
          <a:ext cx="647700" cy="485775"/>
        </p:xfrm>
        <a:graphic>
          <a:graphicData uri="http://schemas.openxmlformats.org/presentationml/2006/ole">
            <mc:AlternateContent xmlns:mc="http://schemas.openxmlformats.org/markup-compatibility/2006">
              <mc:Choice xmlns:v="urn:schemas-microsoft-com:vml" Requires="v">
                <p:oleObj spid="_x0000_s5143" name="Packager Shell Object" showAsIcon="1" r:id="rId3" imgW="648000" imgH="486000" progId="Package">
                  <p:embed/>
                </p:oleObj>
              </mc:Choice>
              <mc:Fallback>
                <p:oleObj name="Packager Shell Object" showAsIcon="1" r:id="rId3" imgW="648000" imgH="486000" progId="Package">
                  <p:embed/>
                  <p:pic>
                    <p:nvPicPr>
                      <p:cNvPr id="0" name=""/>
                      <p:cNvPicPr/>
                      <p:nvPr/>
                    </p:nvPicPr>
                    <p:blipFill>
                      <a:blip r:embed="rId4"/>
                      <a:stretch>
                        <a:fillRect/>
                      </a:stretch>
                    </p:blipFill>
                    <p:spPr>
                      <a:xfrm>
                        <a:off x="11414897" y="6197396"/>
                        <a:ext cx="647700" cy="485775"/>
                      </a:xfrm>
                      <a:prstGeom prst="rect">
                        <a:avLst/>
                      </a:prstGeom>
                    </p:spPr>
                  </p:pic>
                </p:oleObj>
              </mc:Fallback>
            </mc:AlternateContent>
          </a:graphicData>
        </a:graphic>
      </p:graphicFrame>
      <p:pic>
        <p:nvPicPr>
          <p:cNvPr id="8" name="Picture 7">
            <a:extLst>
              <a:ext uri="{FF2B5EF4-FFF2-40B4-BE49-F238E27FC236}">
                <a16:creationId xmlns:a16="http://schemas.microsoft.com/office/drawing/2014/main" id="{588B751B-A263-419D-9914-503A98BA0A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133" y="1837188"/>
            <a:ext cx="5877458" cy="31836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40838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A5D2CE7-74BA-4FD7-8706-D52667F13419}"/>
              </a:ext>
            </a:extLst>
          </p:cNvPr>
          <p:cNvSpPr txBox="1"/>
          <p:nvPr/>
        </p:nvSpPr>
        <p:spPr>
          <a:xfrm>
            <a:off x="2726640" y="3201888"/>
            <a:ext cx="6738720" cy="2308324"/>
          </a:xfrm>
          <a:prstGeom prst="rect">
            <a:avLst/>
          </a:prstGeom>
          <a:noFill/>
        </p:spPr>
        <p:txBody>
          <a:bodyPr wrap="square" rtlCol="0">
            <a:spAutoFit/>
          </a:bodyPr>
          <a:lstStyle/>
          <a:p>
            <a:pPr algn="ctr"/>
            <a:r>
              <a:rPr lang="en-US" dirty="0"/>
              <a:t>All of the above pages are styled using one single CSS file which carries all the necessary classes. I’m attaching the code here in order to avoid cluttering since it is a big file. I have attached the file along with this ppt. The first 95 lines of the line resets the page into a basic page. The rest of the codes are for designing a minimalistic UI for our website for examples: setting the background, the menu bar, and the login interface of the three pages. The name of the file is style.css. Please find the file along with the attachment.</a:t>
            </a:r>
          </a:p>
        </p:txBody>
      </p:sp>
      <p:graphicFrame>
        <p:nvGraphicFramePr>
          <p:cNvPr id="10" name="Object 9">
            <a:extLst>
              <a:ext uri="{FF2B5EF4-FFF2-40B4-BE49-F238E27FC236}">
                <a16:creationId xmlns:a16="http://schemas.microsoft.com/office/drawing/2014/main" id="{8CD9B09B-360A-490C-BEDA-5E65F08EA8AD}"/>
              </a:ext>
            </a:extLst>
          </p:cNvPr>
          <p:cNvGraphicFramePr>
            <a:graphicFrameLocks noChangeAspect="1"/>
          </p:cNvGraphicFramePr>
          <p:nvPr>
            <p:extLst>
              <p:ext uri="{D42A27DB-BD31-4B8C-83A1-F6EECF244321}">
                <p14:modId xmlns:p14="http://schemas.microsoft.com/office/powerpoint/2010/main" val="93673589"/>
              </p:ext>
            </p:extLst>
          </p:nvPr>
        </p:nvGraphicFramePr>
        <p:xfrm>
          <a:off x="5489575" y="1560513"/>
          <a:ext cx="1212850" cy="1271587"/>
        </p:xfrm>
        <a:graphic>
          <a:graphicData uri="http://schemas.openxmlformats.org/presentationml/2006/ole">
            <mc:AlternateContent xmlns:mc="http://schemas.openxmlformats.org/markup-compatibility/2006">
              <mc:Choice xmlns:v="urn:schemas-microsoft-com:vml" Requires="v">
                <p:oleObj spid="_x0000_s1048" name="Packager Shell Object" showAsIcon="1" r:id="rId3" imgW="515520" imgH="540000" progId="Package">
                  <p:embed/>
                </p:oleObj>
              </mc:Choice>
              <mc:Fallback>
                <p:oleObj name="Packager Shell Object" showAsIcon="1" r:id="rId3" imgW="515520" imgH="540000" progId="Package">
                  <p:embed/>
                  <p:pic>
                    <p:nvPicPr>
                      <p:cNvPr id="0" name=""/>
                      <p:cNvPicPr/>
                      <p:nvPr/>
                    </p:nvPicPr>
                    <p:blipFill>
                      <a:blip r:embed="rId4"/>
                      <a:stretch>
                        <a:fillRect/>
                      </a:stretch>
                    </p:blipFill>
                    <p:spPr>
                      <a:xfrm>
                        <a:off x="5489575" y="1560513"/>
                        <a:ext cx="1212850" cy="1271587"/>
                      </a:xfrm>
                      <a:prstGeom prst="rect">
                        <a:avLst/>
                      </a:prstGeom>
                    </p:spPr>
                  </p:pic>
                </p:oleObj>
              </mc:Fallback>
            </mc:AlternateContent>
          </a:graphicData>
        </a:graphic>
      </p:graphicFrame>
    </p:spTree>
    <p:extLst>
      <p:ext uri="{BB962C8B-B14F-4D97-AF65-F5344CB8AC3E}">
        <p14:creationId xmlns:p14="http://schemas.microsoft.com/office/powerpoint/2010/main" val="2981125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E35E00-A851-45A2-A26A-A059F677DB65}"/>
              </a:ext>
            </a:extLst>
          </p:cNvPr>
          <p:cNvSpPr txBox="1"/>
          <p:nvPr/>
        </p:nvSpPr>
        <p:spPr>
          <a:xfrm>
            <a:off x="3161639" y="2967335"/>
            <a:ext cx="5868722" cy="923330"/>
          </a:xfrm>
          <a:prstGeom prst="rect">
            <a:avLst/>
          </a:prstGeom>
          <a:noFill/>
        </p:spPr>
        <p:txBody>
          <a:bodyPr wrap="none" rtlCol="0">
            <a:spAutoFit/>
          </a:bodyPr>
          <a:lstStyle/>
          <a:p>
            <a:pPr algn="ctr"/>
            <a:r>
              <a:rPr lang="en-US" sz="5400" dirty="0">
                <a:solidFill>
                  <a:srgbClr val="7030A0"/>
                </a:solidFill>
              </a:rPr>
              <a:t>PATIENT’S WINDOW</a:t>
            </a:r>
          </a:p>
        </p:txBody>
      </p:sp>
    </p:spTree>
    <p:extLst>
      <p:ext uri="{BB962C8B-B14F-4D97-AF65-F5344CB8AC3E}">
        <p14:creationId xmlns:p14="http://schemas.microsoft.com/office/powerpoint/2010/main" val="1006189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1BC11B8-AC7D-4CD0-B993-B4E67D74AA4C}"/>
              </a:ext>
            </a:extLst>
          </p:cNvPr>
          <p:cNvSpPr txBox="1"/>
          <p:nvPr/>
        </p:nvSpPr>
        <p:spPr>
          <a:xfrm>
            <a:off x="6724244" y="2499919"/>
            <a:ext cx="5050397" cy="1754326"/>
          </a:xfrm>
          <a:prstGeom prst="rect">
            <a:avLst/>
          </a:prstGeom>
          <a:noFill/>
        </p:spPr>
        <p:txBody>
          <a:bodyPr wrap="square" rtlCol="0">
            <a:spAutoFit/>
          </a:bodyPr>
          <a:lstStyle/>
          <a:p>
            <a:pPr algn="ctr"/>
            <a:r>
              <a:rPr lang="en-US" dirty="0"/>
              <a:t>This is the patient’s dashboard. We have used an unordered list to create a menu which was then styled using a CSS file. The dashboard contains personal information of the patient, medical history, a nearby local vendor address and a delivery receipt history showing all the previous deliveries. </a:t>
            </a:r>
          </a:p>
        </p:txBody>
      </p:sp>
      <p:graphicFrame>
        <p:nvGraphicFramePr>
          <p:cNvPr id="2" name="Object 1">
            <a:extLst>
              <a:ext uri="{FF2B5EF4-FFF2-40B4-BE49-F238E27FC236}">
                <a16:creationId xmlns:a16="http://schemas.microsoft.com/office/drawing/2014/main" id="{E3E1147B-3A3D-4458-9A2E-16CB30714AB8}"/>
              </a:ext>
            </a:extLst>
          </p:cNvPr>
          <p:cNvGraphicFramePr>
            <a:graphicFrameLocks noChangeAspect="1"/>
          </p:cNvGraphicFramePr>
          <p:nvPr>
            <p:extLst>
              <p:ext uri="{D42A27DB-BD31-4B8C-83A1-F6EECF244321}">
                <p14:modId xmlns:p14="http://schemas.microsoft.com/office/powerpoint/2010/main" val="758804265"/>
              </p:ext>
            </p:extLst>
          </p:nvPr>
        </p:nvGraphicFramePr>
        <p:xfrm>
          <a:off x="11293192" y="6239822"/>
          <a:ext cx="828675" cy="485775"/>
        </p:xfrm>
        <a:graphic>
          <a:graphicData uri="http://schemas.openxmlformats.org/presentationml/2006/ole">
            <mc:AlternateContent xmlns:mc="http://schemas.openxmlformats.org/markup-compatibility/2006">
              <mc:Choice xmlns:v="urn:schemas-microsoft-com:vml" Requires="v">
                <p:oleObj spid="_x0000_s6167" name="Packager Shell Object" showAsIcon="1" r:id="rId3" imgW="828000" imgH="486000" progId="Package">
                  <p:embed/>
                </p:oleObj>
              </mc:Choice>
              <mc:Fallback>
                <p:oleObj name="Packager Shell Object" showAsIcon="1" r:id="rId3" imgW="828000" imgH="486000" progId="Package">
                  <p:embed/>
                  <p:pic>
                    <p:nvPicPr>
                      <p:cNvPr id="0" name=""/>
                      <p:cNvPicPr/>
                      <p:nvPr/>
                    </p:nvPicPr>
                    <p:blipFill>
                      <a:blip r:embed="rId4"/>
                      <a:stretch>
                        <a:fillRect/>
                      </a:stretch>
                    </p:blipFill>
                    <p:spPr>
                      <a:xfrm>
                        <a:off x="11293192" y="6239822"/>
                        <a:ext cx="828675" cy="485775"/>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C719386E-19DE-459D-A9F0-723E8169F0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564" y="1869230"/>
            <a:ext cx="5759149" cy="31195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835271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332</TotalTime>
  <Words>1233</Words>
  <Application>Microsoft Office PowerPoint</Application>
  <PresentationFormat>Widescreen</PresentationFormat>
  <Paragraphs>66</Paragraphs>
  <Slides>30</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36" baseType="lpstr">
      <vt:lpstr>Adobe Heiti Std R</vt:lpstr>
      <vt:lpstr>Arial</vt:lpstr>
      <vt:lpstr>Calibri</vt:lpstr>
      <vt:lpstr>Calibri Light</vt:lpstr>
      <vt:lpstr>Office Theme</vt:lpstr>
      <vt:lpstr>Packager Shell Object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This is delivery page which the patient will receive from the seller. It contains the pharmacy details from which the medicine has been purchased, the seller’s detail who purchased and the patient’s detail(who needs it).  This page thereby contains the patients mailing address, that is the address where the medicines have to be delivered.  Lastly, the page contains the link to the receipt page which contains the total amount to be paid.</vt:lpstr>
      <vt:lpstr>This page shows the patient’s details and the total amount that has to be paid for the required medicines. </vt:lpstr>
      <vt:lpstr>PowerPoint Presentation</vt:lpstr>
      <vt:lpstr>This is the homepage of the doctor. The homepage opens up to a simple log of five other links.  Clicking on Home would take us to the doctor’s login page  Clicking on Personal Information would take us to the page which has the information of the doctor  Clicking on Patient Information would take us to the page that has information of all the patients under that doctor  Clicking on Prescription would take us to the page where the doctor can prescribe the medicine   Clicking on Contact a Local Vendor would open the page through which the doctor can inform a seller about the medicine being prescribed to the patient.</vt:lpstr>
      <vt:lpstr>This page gives us all the relative information about the doctor. This page opens up to a simple log of six links.  Home takes us back to the Doctor’s information dashboard.  Registration number is his licence permit number  Certification holds all the degrees and the name of institutions he acquired them from.  Specialization is his field of expertise.  Address and Contact links contain the chambers address,  email address and phone number.</vt:lpstr>
      <vt:lpstr>This page is for the doctor to contact a local vendor in order to inform him about the medicines that have been being prescribed to a patient. After filling in the boxes with names od medicines and their does, the doctor will click on the submit button and the seller will then be notified. </vt:lpstr>
      <vt:lpstr>This the prescription page where the doctor will get to know about the patient’s disease in detail. Patient will also be able to inform about his allergies so that the doctor can prescribe medicine accordingly. </vt:lpstr>
      <vt:lpstr>The following codes have been used to style the prescription and delivery pages.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Fariz Afnan</dc:creator>
  <cp:lastModifiedBy>samir rahman</cp:lastModifiedBy>
  <cp:revision>34</cp:revision>
  <dcterms:created xsi:type="dcterms:W3CDTF">2020-03-27T04:29:01Z</dcterms:created>
  <dcterms:modified xsi:type="dcterms:W3CDTF">2020-03-27T12:59:21Z</dcterms:modified>
</cp:coreProperties>
</file>